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445" r:id="rId5"/>
    <p:sldId id="499" r:id="rId6"/>
    <p:sldId id="702" r:id="rId7"/>
    <p:sldId id="687" r:id="rId8"/>
    <p:sldId id="692" r:id="rId9"/>
    <p:sldId id="700" r:id="rId10"/>
    <p:sldId id="651" r:id="rId11"/>
    <p:sldId id="690" r:id="rId12"/>
    <p:sldId id="703" r:id="rId13"/>
    <p:sldId id="666" r:id="rId14"/>
    <p:sldId id="667" r:id="rId15"/>
    <p:sldId id="673" r:id="rId16"/>
    <p:sldId id="704" r:id="rId17"/>
    <p:sldId id="689" r:id="rId18"/>
    <p:sldId id="705" r:id="rId19"/>
    <p:sldId id="683" r:id="rId20"/>
    <p:sldId id="701" r:id="rId21"/>
  </p:sldIdLst>
  <p:sldSz cx="11125200" cy="6858000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견고딕" pitchFamily="18" charset="-127"/>
        <a:ea typeface="견고딕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견고딕" pitchFamily="18" charset="-127"/>
        <a:ea typeface="견고딕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견고딕" pitchFamily="18" charset="-127"/>
        <a:ea typeface="견고딕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견고딕" pitchFamily="18" charset="-127"/>
        <a:ea typeface="견고딕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견고딕" pitchFamily="18" charset="-127"/>
        <a:ea typeface="견고딕" pitchFamily="18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견고딕" pitchFamily="18" charset="-127"/>
        <a:ea typeface="견고딕" pitchFamily="18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견고딕" pitchFamily="18" charset="-127"/>
        <a:ea typeface="견고딕" pitchFamily="18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견고딕" pitchFamily="18" charset="-127"/>
        <a:ea typeface="견고딕" pitchFamily="18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견고딕" pitchFamily="18" charset="-127"/>
        <a:ea typeface="견고딕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orient="horz" pos="3984">
          <p15:clr>
            <a:srgbClr val="A4A3A4"/>
          </p15:clr>
        </p15:guide>
        <p15:guide id="3" pos="192">
          <p15:clr>
            <a:srgbClr val="A4A3A4"/>
          </p15:clr>
        </p15:guide>
        <p15:guide id="4" pos="52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ngtae0309.kim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C5C5C"/>
    <a:srgbClr val="696969"/>
    <a:srgbClr val="7B7B7B"/>
    <a:srgbClr val="868686"/>
    <a:srgbClr val="848484"/>
    <a:srgbClr val="7D7D7D"/>
    <a:srgbClr val="777777"/>
    <a:srgbClr val="949494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1" autoAdjust="0"/>
    <p:restoredTop sz="82554" autoAdjust="0"/>
  </p:normalViewPr>
  <p:slideViewPr>
    <p:cSldViewPr>
      <p:cViewPr varScale="1">
        <p:scale>
          <a:sx n="110" d="100"/>
          <a:sy n="110" d="100"/>
        </p:scale>
        <p:origin x="1170" y="114"/>
      </p:cViewPr>
      <p:guideLst>
        <p:guide orient="horz" pos="624"/>
        <p:guide orient="horz" pos="3984"/>
        <p:guide pos="192"/>
        <p:guide pos="52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"/>
    </p:cViewPr>
  </p:sorterViewPr>
  <p:notesViewPr>
    <p:cSldViewPr>
      <p:cViewPr varScale="1">
        <p:scale>
          <a:sx n="63" d="100"/>
          <a:sy n="63" d="100"/>
        </p:scale>
        <p:origin x="-3462" y="-13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320" y="0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004"/>
            <a:ext cx="2945766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320" y="9428004"/>
            <a:ext cx="2945766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705A3BC-CA4C-49D1-B2BF-6EDFA00C6EB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0505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20" y="0"/>
            <a:ext cx="2945766" cy="497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9413" y="744538"/>
            <a:ext cx="60388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404" y="4714796"/>
            <a:ext cx="5436868" cy="446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004"/>
            <a:ext cx="2945766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20" y="9428004"/>
            <a:ext cx="2945766" cy="49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04" tIns="45752" rIns="91504" bIns="4575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4941B6D-C116-44D2-BCBD-DC549640811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25565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941B6D-C116-44D2-BCBD-DC5496408110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2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941B6D-C116-44D2-BCBD-DC549640811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465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8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655310" y="4800600"/>
            <a:ext cx="4913630" cy="1219200"/>
          </a:xfrm>
          <a:prstGeom prst="rect">
            <a:avLst/>
          </a:prstGeom>
        </p:spPr>
        <p:txBody>
          <a:bodyPr anchor="t" anchorCtr="0"/>
          <a:lstStyle>
            <a:lvl1pPr marL="0" indent="0" algn="r">
              <a:spcBef>
                <a:spcPts val="0"/>
              </a:spcBef>
              <a:buFontTx/>
              <a:buNone/>
              <a:def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1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작성자 </a:t>
            </a:r>
            <a:r>
              <a:rPr lang="en-US" altLang="ko-KR" sz="11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소속팀</a:t>
            </a:r>
            <a:r>
              <a:rPr lang="en-US" altLang="ko-KR" sz="11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 년 월 일</a:t>
            </a:r>
            <a:r>
              <a:rPr lang="en-US" altLang="ko-KR" sz="1100" b="1" spc="-2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dirty="0" smtClean="0"/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" y="1295400"/>
            <a:ext cx="10568940" cy="1371600"/>
          </a:xfrm>
          <a:prstGeom prst="rect">
            <a:avLst/>
          </a:prstGeom>
          <a:ln>
            <a:noFill/>
          </a:ln>
          <a:effectLst/>
        </p:spPr>
        <p:txBody>
          <a:bodyPr anchor="ctr" anchorCtr="0"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5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+mn-ea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</a:p>
        </p:txBody>
      </p:sp>
      <p:pic>
        <p:nvPicPr>
          <p:cNvPr id="5" name="Picture 2" descr="D:\01. GSCS\4. 개발 건\CI변경\Samsung_Wordmark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95054"/>
            <a:ext cx="1498408" cy="39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챕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그림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15691" y="2223113"/>
            <a:ext cx="7509508" cy="4634889"/>
          </a:xfrm>
          <a:prstGeom prst="rect">
            <a:avLst/>
          </a:prstGeom>
        </p:spPr>
      </p:pic>
      <p:sp>
        <p:nvSpPr>
          <p:cNvPr id="14950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56260" y="1847850"/>
            <a:ext cx="10568940" cy="1371600"/>
          </a:xfrm>
          <a:prstGeom prst="rect">
            <a:avLst/>
          </a:prstGeom>
          <a:ln>
            <a:noFill/>
          </a:ln>
          <a:effectLst/>
        </p:spPr>
        <p:txBody>
          <a:bodyPr anchor="ctr" anchorCtr="0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+mn-ea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dirty="0" err="1" smtClean="0"/>
              <a:t>챕터</a:t>
            </a:r>
            <a:r>
              <a:rPr lang="ko-KR" altLang="en-US" dirty="0" smtClean="0"/>
              <a:t> 제목 스타일 편집</a:t>
            </a:r>
          </a:p>
        </p:txBody>
      </p:sp>
      <p:pic>
        <p:nvPicPr>
          <p:cNvPr id="5" name="Picture 2" descr="D:\01. GSCS\4. 개발 건\CI변경\Samsung_Wordmar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95054"/>
            <a:ext cx="1498408" cy="39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챕터">
    <p:bg>
      <p:bgPr>
        <a:blipFill dpi="0" rotWithShape="0">
          <a:blip r:embed="rId2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56260" y="1847850"/>
            <a:ext cx="10568940" cy="1371600"/>
          </a:xfrm>
          <a:prstGeom prst="rect">
            <a:avLst/>
          </a:prstGeom>
          <a:ln>
            <a:noFill/>
          </a:ln>
          <a:effectLst/>
        </p:spPr>
        <p:txBody>
          <a:bodyPr anchor="ctr" anchorCtr="0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4000" b="1" cap="none" spc="0" dirty="0" smtClean="0">
                <a:ln w="17780" cmpd="sng">
                  <a:noFill/>
                  <a:prstDash val="solid"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+mn-ea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dirty="0" err="1" smtClean="0"/>
              <a:t>챕터</a:t>
            </a:r>
            <a:r>
              <a:rPr lang="ko-KR" altLang="en-US" dirty="0" smtClean="0"/>
              <a:t> 제목 스타일 편집</a:t>
            </a:r>
          </a:p>
        </p:txBody>
      </p:sp>
      <p:pic>
        <p:nvPicPr>
          <p:cNvPr id="4" name="Picture 2" descr="D:\01. GSCS\4. 개발 건\CI변경\Samsung_Wordmar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95054"/>
            <a:ext cx="1498408" cy="39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603995" y="0"/>
            <a:ext cx="1521205" cy="22365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Confidential</a:t>
            </a:r>
            <a:endParaRPr kumimoji="1" lang="ko-KR" altLang="en-US" sz="800" b="1" i="0" u="none" strike="noStrike" kern="0" cap="none" spc="0" normalizeH="0" baseline="0" noProof="0" dirty="0" err="1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185420" y="611151"/>
            <a:ext cx="107543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2" descr="마스터 텍스트 스타일을 편집합니다&#10;"/>
          <p:cNvSpPr>
            <a:spLocks noGrp="1"/>
          </p:cNvSpPr>
          <p:nvPr>
            <p:ph idx="1"/>
          </p:nvPr>
        </p:nvSpPr>
        <p:spPr>
          <a:xfrm>
            <a:off x="278130" y="685802"/>
            <a:ext cx="10290810" cy="1815639"/>
          </a:xfrm>
          <a:prstGeom prst="rect">
            <a:avLst/>
          </a:prstGeom>
          <a:noFill/>
          <a:ln w="3175" cap="sq">
            <a:noFill/>
            <a:miter lim="800000"/>
          </a:ln>
        </p:spPr>
        <p:txBody>
          <a:bodyPr wrap="square" lIns="252000" tIns="180000" rIns="180000" bIns="216000">
            <a:spAutoFit/>
          </a:bodyPr>
          <a:lstStyle>
            <a:lvl1pPr algn="l">
              <a:lnSpc>
                <a:spcPct val="150000"/>
              </a:lnSpc>
              <a:buSzPct val="110000"/>
              <a:buFontTx/>
              <a:buBlip>
                <a:blip r:embed="rId2"/>
              </a:buBlip>
              <a:defRPr sz="1800" b="0">
                <a:solidFill>
                  <a:schemeClr val="tx1"/>
                </a:solidFill>
                <a:latin typeface="+mn-ea"/>
                <a:ea typeface="+mn-ea"/>
              </a:defRPr>
            </a:lvl1pPr>
            <a:lvl2pPr marL="648000" algn="l">
              <a:lnSpc>
                <a:spcPct val="100000"/>
              </a:lnSpc>
              <a:buSzPct val="110000"/>
              <a:buFont typeface="맑은 고딕" pitchFamily="50" charset="-127"/>
              <a:buChar char="-"/>
              <a:defRPr sz="1400" b="0">
                <a:latin typeface="+mn-ea"/>
                <a:ea typeface="+mn-ea"/>
              </a:defRPr>
            </a:lvl2pPr>
            <a:lvl3pPr marL="900000" algn="l">
              <a:lnSpc>
                <a:spcPct val="100000"/>
              </a:lnSpc>
              <a:buSzPct val="110000"/>
              <a:buFont typeface="Arial" pitchFamily="34" charset="0"/>
              <a:buChar char="•"/>
              <a:defRPr sz="1200" b="0">
                <a:latin typeface="+mn-ea"/>
                <a:ea typeface="+mn-ea"/>
              </a:defRPr>
            </a:lvl3pPr>
            <a:lvl4pPr marL="1152000" algn="l">
              <a:lnSpc>
                <a:spcPct val="100000"/>
              </a:lnSpc>
              <a:buSzPct val="110000"/>
              <a:buFont typeface="맑은 고딕" pitchFamily="50" charset="-127"/>
              <a:buChar char="-"/>
              <a:defRPr sz="1100" b="0">
                <a:latin typeface="+mn-ea"/>
                <a:ea typeface="+mn-ea"/>
              </a:defRPr>
            </a:lvl4pPr>
            <a:lvl5pPr marL="1404000" algn="l">
              <a:lnSpc>
                <a:spcPct val="100000"/>
              </a:lnSpc>
              <a:buSzPct val="110000"/>
              <a:buFont typeface="맑은 고딕" pitchFamily="50" charset="-127"/>
              <a:buChar char="-"/>
              <a:defRPr sz="1100" b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55625" y="274638"/>
            <a:ext cx="1001395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603995" y="0"/>
            <a:ext cx="1521205" cy="22365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Confidential</a:t>
            </a:r>
            <a:endParaRPr kumimoji="1" lang="ko-KR" altLang="en-US" sz="800" b="1" i="0" u="none" strike="noStrike" kern="0" cap="none" spc="0" normalizeH="0" baseline="0" noProof="0" dirty="0" err="1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185420" y="611151"/>
            <a:ext cx="107543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 userDrawn="1"/>
        </p:nvSpPr>
        <p:spPr>
          <a:xfrm>
            <a:off x="110400" y="762000"/>
            <a:ext cx="8424000" cy="5724000"/>
          </a:xfrm>
          <a:prstGeom prst="roundRect">
            <a:avLst>
              <a:gd name="adj" fmla="val 1505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/>
          <a:p>
            <a:pPr algn="l" rtl="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20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8610600" y="762000"/>
            <a:ext cx="2412000" cy="5724000"/>
          </a:xfrm>
          <a:prstGeom prst="roundRect">
            <a:avLst>
              <a:gd name="adj" fmla="val 2211"/>
            </a:avLst>
          </a:prstGeom>
          <a:solidFill>
            <a:schemeClr val="bg1"/>
          </a:solidFill>
          <a:ln w="9525">
            <a:solidFill>
              <a:srgbClr val="FFC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/>
          <a:p>
            <a:pPr>
              <a:lnSpc>
                <a:spcPct val="150000"/>
              </a:lnSpc>
            </a:pPr>
            <a:endParaRPr lang="ko-KR" altLang="en-US" sz="1200" dirty="0" smtClean="0"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8610600" y="762000"/>
            <a:ext cx="2412000" cy="252000"/>
          </a:xfrm>
          <a:prstGeom prst="roundRect">
            <a:avLst>
              <a:gd name="adj" fmla="val 19598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100" b="1" dirty="0" smtClean="0">
                <a:solidFill>
                  <a:schemeClr val="bg1"/>
                </a:solidFill>
              </a:rPr>
              <a:t>UI Description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55625" y="274638"/>
            <a:ext cx="1001395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  <a:ln>
            <a:noFill/>
          </a:ln>
          <a:effectLst/>
        </p:spPr>
        <p:txBody>
          <a:bodyPr anchor="ctr" anchorCtr="0"/>
          <a:lstStyle>
            <a:lvl1pPr>
              <a:defRPr lang="ko-KR" altLang="en-US" sz="2800" b="1" baseline="0" dirty="0">
                <a:ln w="3175">
                  <a:noFill/>
                </a:ln>
                <a:solidFill>
                  <a:schemeClr val="tx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맑은 고딕" pitchFamily="50" charset="-127"/>
                <a:ea typeface="+mn-ea"/>
                <a:cs typeface="Lucida Sans Unicode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603995" y="0"/>
            <a:ext cx="1521205" cy="22365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Confidential</a:t>
            </a:r>
            <a:endParaRPr kumimoji="1" lang="ko-KR" altLang="en-US" sz="800" b="1" i="0" u="none" strike="noStrike" kern="0" cap="none" spc="0" normalizeH="0" baseline="0" noProof="0" dirty="0" err="1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185420" y="611151"/>
            <a:ext cx="107543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 userDrawn="1"/>
        </p:nvSpPr>
        <p:spPr>
          <a:xfrm>
            <a:off x="110400" y="762000"/>
            <a:ext cx="8424000" cy="5724000"/>
          </a:xfrm>
          <a:prstGeom prst="roundRect">
            <a:avLst>
              <a:gd name="adj" fmla="val 1505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/>
          <a:p>
            <a:pPr algn="l" rtl="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20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8610600" y="762000"/>
            <a:ext cx="2412000" cy="5724000"/>
          </a:xfrm>
          <a:prstGeom prst="roundRect">
            <a:avLst>
              <a:gd name="adj" fmla="val 2211"/>
            </a:avLst>
          </a:prstGeom>
          <a:solidFill>
            <a:schemeClr val="bg1"/>
          </a:solidFill>
          <a:ln w="9525">
            <a:solidFill>
              <a:srgbClr val="00B05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/>
          <a:p>
            <a:pPr>
              <a:lnSpc>
                <a:spcPct val="150000"/>
              </a:lnSpc>
            </a:pPr>
            <a:endParaRPr lang="ko-KR" altLang="en-US" sz="1200" dirty="0" smtClean="0"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8610600" y="762000"/>
            <a:ext cx="2412000" cy="252000"/>
          </a:xfrm>
          <a:prstGeom prst="roundRect">
            <a:avLst>
              <a:gd name="adj" fmla="val 19598"/>
            </a:avLst>
          </a:prstGeom>
          <a:solidFill>
            <a:srgbClr val="00B050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100" b="1" dirty="0" smtClean="0">
                <a:solidFill>
                  <a:schemeClr val="bg1"/>
                </a:solidFill>
              </a:rPr>
              <a:t>UI Description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603995" y="0"/>
            <a:ext cx="1521205" cy="22365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marL="0" marR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Confidential</a:t>
            </a:r>
            <a:endParaRPr kumimoji="1" lang="ko-KR" altLang="en-US" sz="800" b="1" i="0" u="none" strike="noStrike" kern="0" cap="none" spc="0" normalizeH="0" baseline="0" noProof="0" dirty="0" err="1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185420" y="611151"/>
            <a:ext cx="107543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 userDrawn="1"/>
        </p:nvSpPr>
        <p:spPr>
          <a:xfrm>
            <a:off x="110400" y="762000"/>
            <a:ext cx="8424000" cy="5724000"/>
          </a:xfrm>
          <a:prstGeom prst="roundRect">
            <a:avLst>
              <a:gd name="adj" fmla="val 1505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/>
          <a:p>
            <a:pPr algn="l" rtl="0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en-US" sz="1200" kern="1200" dirty="0" smtClean="0">
              <a:solidFill>
                <a:schemeClr val="tx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8610600" y="762000"/>
            <a:ext cx="2412000" cy="5724000"/>
          </a:xfrm>
          <a:prstGeom prst="roundRect">
            <a:avLst>
              <a:gd name="adj" fmla="val 2211"/>
            </a:avLst>
          </a:prstGeom>
          <a:solidFill>
            <a:schemeClr val="bg1"/>
          </a:solidFill>
          <a:ln w="952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/>
          <a:p>
            <a:pPr>
              <a:lnSpc>
                <a:spcPct val="150000"/>
              </a:lnSpc>
            </a:pPr>
            <a:endParaRPr lang="ko-KR" altLang="en-US" sz="1200" dirty="0" smtClean="0"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8610600" y="762000"/>
            <a:ext cx="2412000" cy="252000"/>
          </a:xfrm>
          <a:prstGeom prst="roundRect">
            <a:avLst>
              <a:gd name="adj" fmla="val 19598"/>
            </a:avLst>
          </a:prstGeom>
          <a:solidFill>
            <a:srgbClr val="C00000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100" b="1" dirty="0" smtClean="0">
                <a:solidFill>
                  <a:schemeClr val="bg1"/>
                </a:solidFill>
              </a:rPr>
              <a:t>UI Description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55625" y="274638"/>
            <a:ext cx="1001395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982200" y="6600825"/>
            <a:ext cx="1019810" cy="304800"/>
          </a:xfrm>
          <a:prstGeom prst="rect">
            <a:avLst/>
          </a:prstGeom>
        </p:spPr>
        <p:txBody>
          <a:bodyPr anchor="ctr"/>
          <a:lstStyle/>
          <a:p>
            <a:pPr algn="r">
              <a:defRPr/>
            </a:pPr>
            <a:fld id="{A8A7495E-9050-402A-A03E-BA1F8F6E8566}" type="slidenum">
              <a:rPr kumimoji="0" lang="en-US" altLang="ko-KR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Lucida Sans Unicode" pitchFamily="34" charset="0"/>
              </a:rPr>
              <a:pPr algn="r">
                <a:defRPr/>
              </a:pPr>
              <a:t>‹#›</a:t>
            </a:fld>
            <a:endParaRPr kumimoji="0"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Lucida Sans Unicode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58" r:id="rId4"/>
    <p:sldLayoutId id="2147484167" r:id="rId5"/>
    <p:sldLayoutId id="2147484166" r:id="rId6"/>
    <p:sldLayoutId id="2147484168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200" b="1">
          <a:solidFill>
            <a:schemeClr val="bg1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2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2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2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200"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rgbClr val="FF9933"/>
          </a:solidFill>
          <a:latin typeface="훈민견고딕" pitchFamily="18" charset="-127"/>
          <a:ea typeface="훈민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rgbClr val="FF9933"/>
          </a:solidFill>
          <a:latin typeface="훈민견고딕" pitchFamily="18" charset="-127"/>
          <a:ea typeface="훈민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rgbClr val="FF9933"/>
          </a:solidFill>
          <a:latin typeface="훈민견고딕" pitchFamily="18" charset="-127"/>
          <a:ea typeface="훈민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rgbClr val="FF9933"/>
          </a:solidFill>
          <a:latin typeface="훈민견고딕" pitchFamily="18" charset="-127"/>
          <a:ea typeface="훈민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30000"/>
        </a:spcBef>
        <a:spcAft>
          <a:spcPct val="0"/>
        </a:spcAft>
        <a:buChar char="•"/>
        <a:defRPr kumimoji="1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30000"/>
        </a:spcBef>
        <a:spcAft>
          <a:spcPct val="0"/>
        </a:spcAft>
        <a:buChar char="–"/>
        <a:defRPr kumimoji="1" sz="1600">
          <a:solidFill>
            <a:srgbClr val="4D4D4D"/>
          </a:solidFill>
          <a:latin typeface="+mn-ea"/>
          <a:ea typeface="+mn-ea"/>
        </a:defRPr>
      </a:lvl2pPr>
      <a:lvl3pPr marL="1143000" indent="-228600" algn="l" rtl="0" eaLnBrk="0" fontAlgn="base" latinLnBrk="1" hangingPunct="0">
        <a:spcBef>
          <a:spcPct val="30000"/>
        </a:spcBef>
        <a:spcAft>
          <a:spcPct val="0"/>
        </a:spcAft>
        <a:buChar char="•"/>
        <a:defRPr kumimoji="1" sz="1400">
          <a:solidFill>
            <a:srgbClr val="5F5F5F"/>
          </a:solidFill>
          <a:latin typeface="+mn-ea"/>
          <a:ea typeface="+mn-ea"/>
        </a:defRPr>
      </a:lvl3pPr>
      <a:lvl4pPr marL="1600200" indent="-228600" algn="l" rtl="0" eaLnBrk="0" fontAlgn="base" latinLnBrk="1" hangingPunct="0">
        <a:spcBef>
          <a:spcPct val="30000"/>
        </a:spcBef>
        <a:spcAft>
          <a:spcPct val="0"/>
        </a:spcAft>
        <a:buChar char="–"/>
        <a:defRPr kumimoji="1" sz="1200">
          <a:solidFill>
            <a:srgbClr val="5F5F5F"/>
          </a:solidFill>
          <a:latin typeface="+mn-ea"/>
          <a:ea typeface="+mn-ea"/>
        </a:defRPr>
      </a:lvl4pPr>
      <a:lvl5pPr marL="2057400" indent="-228600" algn="l" rtl="0" eaLnBrk="0" fontAlgn="base" latinLnBrk="1" hangingPunct="0">
        <a:spcBef>
          <a:spcPct val="30000"/>
        </a:spcBef>
        <a:spcAft>
          <a:spcPct val="0"/>
        </a:spcAft>
        <a:buChar char="»"/>
        <a:defRPr kumimoji="1" sz="1200">
          <a:solidFill>
            <a:srgbClr val="5F5F5F"/>
          </a:solidFill>
          <a:latin typeface="+mn-ea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rgbClr val="5F5F5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rgbClr val="5F5F5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rgbClr val="5F5F5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rgbClr val="5F5F5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278130" y="1295400"/>
            <a:ext cx="10568940" cy="1905000"/>
          </a:xfrm>
        </p:spPr>
        <p:txBody>
          <a:bodyPr/>
          <a:lstStyle/>
          <a:p>
            <a:pPr defTabSz="879475">
              <a:tabLst>
                <a:tab pos="1887538" algn="l"/>
              </a:tabLst>
            </a:pPr>
            <a:r>
              <a:rPr lang="en-US" altLang="ko-KR" sz="2400" dirty="0" smtClean="0"/>
              <a:t>SCS User Guide</a:t>
            </a:r>
            <a:endParaRPr lang="ko-KR" altLang="en-US" sz="1400" dirty="0"/>
          </a:p>
        </p:txBody>
      </p:sp>
      <p:sp>
        <p:nvSpPr>
          <p:cNvPr id="6" name="부제목 4"/>
          <p:cNvSpPr txBox="1">
            <a:spLocks/>
          </p:cNvSpPr>
          <p:nvPr/>
        </p:nvSpPr>
        <p:spPr>
          <a:xfrm>
            <a:off x="3087370" y="3505200"/>
            <a:ext cx="4913630" cy="1219200"/>
          </a:xfrm>
          <a:prstGeom prst="rect">
            <a:avLst/>
          </a:prstGeom>
        </p:spPr>
        <p:txBody>
          <a:bodyPr anchor="t" anchorCtr="0"/>
          <a:lstStyle>
            <a:lvl1pPr marL="0" indent="0" algn="r" rtl="0" eaLnBrk="0" fontAlgn="base" latinLnBrk="1" hangingPunct="0">
              <a:spcBef>
                <a:spcPts val="0"/>
              </a:spcBef>
              <a:spcAft>
                <a:spcPct val="0"/>
              </a:spcAft>
              <a:buFontTx/>
              <a:buNone/>
              <a:defRPr kumimoji="1"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30000"/>
              </a:spcBef>
              <a:spcAft>
                <a:spcPct val="0"/>
              </a:spcAft>
              <a:buChar char="–"/>
              <a:defRPr kumimoji="1" sz="1600">
                <a:solidFill>
                  <a:srgbClr val="4D4D4D"/>
                </a:solidFill>
                <a:latin typeface="+mn-ea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30000"/>
              </a:spcBef>
              <a:spcAft>
                <a:spcPct val="0"/>
              </a:spcAft>
              <a:buChar char="•"/>
              <a:defRPr kumimoji="1" sz="1400">
                <a:solidFill>
                  <a:srgbClr val="5F5F5F"/>
                </a:solidFill>
                <a:latin typeface="+mn-ea"/>
                <a:ea typeface="+mn-ea"/>
              </a:defRPr>
            </a:lvl3pPr>
            <a:lvl4pPr marL="1600200" indent="-228600" algn="l" rtl="0" eaLnBrk="0" fontAlgn="base" latinLnBrk="1" hangingPunct="0">
              <a:spcBef>
                <a:spcPct val="30000"/>
              </a:spcBef>
              <a:spcAft>
                <a:spcPct val="0"/>
              </a:spcAft>
              <a:buChar char="–"/>
              <a:defRPr kumimoji="1" sz="1200">
                <a:solidFill>
                  <a:srgbClr val="5F5F5F"/>
                </a:solidFill>
                <a:latin typeface="+mn-ea"/>
                <a:ea typeface="+mn-ea"/>
              </a:defRPr>
            </a:lvl4pPr>
            <a:lvl5pPr marL="2057400" indent="-228600" algn="l" rtl="0" eaLnBrk="0" fontAlgn="base" latinLnBrk="1" hangingPunct="0">
              <a:spcBef>
                <a:spcPct val="30000"/>
              </a:spcBef>
              <a:spcAft>
                <a:spcPct val="0"/>
              </a:spcAft>
              <a:buChar char="»"/>
              <a:defRPr kumimoji="1" sz="1200">
                <a:solidFill>
                  <a:srgbClr val="5F5F5F"/>
                </a:solidFill>
                <a:latin typeface="+mn-ea"/>
                <a:ea typeface="+mn-ea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rgbClr val="5F5F5F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rgbClr val="5F5F5F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rgbClr val="5F5F5F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1200">
                <a:solidFill>
                  <a:srgbClr val="5F5F5F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altLang="ko-KR" sz="1900" b="0" kern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88900">
                    <a:schemeClr val="bg1">
                      <a:alpha val="60000"/>
                    </a:schemeClr>
                  </a:glow>
                </a:effectLst>
              </a:rPr>
              <a:t>2024.07</a:t>
            </a:r>
            <a:endParaRPr lang="en-US" altLang="ko-KR" sz="1900" b="0" kern="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889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endParaRPr lang="en-US" altLang="ko-KR" sz="1200" kern="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88900">
                  <a:schemeClr val="bg1">
                    <a:alpha val="60000"/>
                  </a:schemeClr>
                </a:glow>
              </a:effectLst>
            </a:endParaRPr>
          </a:p>
          <a:p>
            <a:pPr algn="ctr"/>
            <a:r>
              <a:rPr lang="en-US" altLang="ko-KR" sz="2000" kern="0" spc="-1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glow rad="88900">
                    <a:schemeClr val="bg1">
                      <a:alpha val="60000"/>
                    </a:schemeClr>
                  </a:glow>
                </a:effectLst>
              </a:rPr>
              <a:t>Samsung Advanced Technology Academy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066800"/>
            <a:ext cx="81057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7. Solve Problem (1/6)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7" t="33188" r="2998" b="664"/>
          <a:stretch/>
        </p:blipFill>
        <p:spPr bwMode="auto">
          <a:xfrm>
            <a:off x="1314450" y="2450980"/>
            <a:ext cx="6915150" cy="3721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67394"/>
            <a:ext cx="1787106" cy="1101779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1371600" y="2419283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43600" y="186043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Problem Info.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①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 of the question displayed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</a:rPr>
              <a:t>②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Status of report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- Submission Time, Result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- Source code displayed by 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“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Code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”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button. 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304800" y="762000"/>
            <a:ext cx="7717200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ko-KR" sz="14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Problem Info.</a:t>
            </a:r>
            <a:endParaRPr kumimoji="1" lang="ko-KR" altLang="en-US" sz="1400" b="1" i="0" u="none" strike="noStrike" kern="0" cap="none" spc="0" normalizeH="0" baseline="0" noProof="0" dirty="0" err="1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" r="18063" b="-34347"/>
          <a:stretch/>
        </p:blipFill>
        <p:spPr>
          <a:xfrm>
            <a:off x="238964" y="6207580"/>
            <a:ext cx="8175293" cy="2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0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066800"/>
            <a:ext cx="80962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7. Solve Problem (2/6)</a:t>
            </a:r>
            <a:endParaRPr lang="ko-KR" altLang="en-US" dirty="0"/>
          </a:p>
        </p:txBody>
      </p:sp>
      <p:sp>
        <p:nvSpPr>
          <p:cNvPr id="4" name="TextBox 20"/>
          <p:cNvSpPr txBox="1"/>
          <p:nvPr/>
        </p:nvSpPr>
        <p:spPr bwMode="auto">
          <a:xfrm>
            <a:off x="8598540" y="1105063"/>
            <a:ext cx="243612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S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 of the problem screen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Sample input data would be provided for testing an answer before reporting.</a:t>
            </a: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endParaRPr lang="en-US" altLang="ko-KR" sz="1000" b="1" kern="0" dirty="0" smtClean="0">
              <a:solidFill>
                <a:prstClr val="black"/>
              </a:solidFill>
              <a:latin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b="1" kern="0" dirty="0" smtClean="0">
                <a:solidFill>
                  <a:prstClr val="black"/>
                </a:solidFill>
                <a:latin typeface="+mn-ea"/>
              </a:rPr>
              <a:t>①</a:t>
            </a:r>
            <a:r>
              <a:rPr lang="ko-KR" altLang="en-US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Sample input pop-up displayed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  Copy it from the pop-up screen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b="1" kern="0" dirty="0">
                <a:solidFill>
                  <a:prstClr val="black"/>
                </a:solidFill>
                <a:latin typeface="+mn-ea"/>
              </a:rPr>
              <a:t>②</a:t>
            </a:r>
            <a:r>
              <a:rPr lang="ko-KR" altLang="en-US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Initialize a language or the source 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  code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solidFill>
                  <a:prstClr val="black"/>
                </a:solidFill>
                <a:latin typeface="+mn-ea"/>
              </a:rPr>
              <a:t>③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 Answer screen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.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Default Code template provided.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If a user wants to design the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source code with other tools such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as </a:t>
            </a:r>
            <a:r>
              <a:rPr lang="en-US" altLang="ko-KR" sz="1000" kern="0" smtClean="0">
                <a:solidFill>
                  <a:prstClr val="black"/>
                </a:solidFill>
                <a:latin typeface="+mn-ea"/>
                <a:ea typeface="+mn-ea"/>
              </a:rPr>
              <a:t>Visual Studio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, Eclipse or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+mn-ea"/>
                <a:ea typeface="+mn-ea"/>
              </a:rPr>
              <a:t>PyCharm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he/she should copy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&amp; paste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it to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answer screen.</a:t>
            </a: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</a:endParaRPr>
          </a:p>
          <a:p>
            <a:pPr marL="228600" indent="-228600" eaLnBrk="0" hangingPunct="0">
              <a:lnSpc>
                <a:spcPts val="1600"/>
              </a:lnSpc>
              <a:buAutoNum type="circleNumDbPlain" startAt="4"/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Save, compile, Submit, and Test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  button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⑤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Return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to the question list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24143" y="2111648"/>
            <a:ext cx="997145" cy="253068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971800" y="1969472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129428" y="2477283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264992" y="5739735"/>
            <a:ext cx="1030533" cy="266686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410200" y="2942925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639118" y="2522883"/>
            <a:ext cx="3329796" cy="22031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507599" y="5661803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05599" y="5692200"/>
            <a:ext cx="1556325" cy="304800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460966" y="2842200"/>
            <a:ext cx="6540033" cy="2819400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66992" y="5640734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304800" y="762000"/>
            <a:ext cx="7717200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ko-KR" sz="1400" b="1" kern="0" dirty="0" err="1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Sample_input</a:t>
            </a:r>
            <a:r>
              <a:rPr lang="en-US" altLang="ko-KR" sz="14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 &amp; Default Code</a:t>
            </a:r>
            <a:endParaRPr kumimoji="1" lang="ko-KR" altLang="en-US" sz="1400" b="1" i="0" u="none" strike="noStrike" kern="0" cap="none" spc="0" normalizeH="0" baseline="0" noProof="0" dirty="0" err="1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" r="18063" b="-34347"/>
          <a:stretch/>
        </p:blipFill>
        <p:spPr>
          <a:xfrm>
            <a:off x="238964" y="6207580"/>
            <a:ext cx="8175293" cy="2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066800"/>
            <a:ext cx="8086725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Solve </a:t>
            </a:r>
            <a:r>
              <a:rPr lang="en-US" altLang="ko-KR" dirty="0" smtClean="0">
                <a:solidFill>
                  <a:schemeClr val="tx1"/>
                </a:solidFill>
              </a:rPr>
              <a:t>Problem (3/6)</a:t>
            </a:r>
            <a:endParaRPr lang="ko-KR" altLang="en-US" dirty="0"/>
          </a:p>
        </p:txBody>
      </p:sp>
      <p:sp>
        <p:nvSpPr>
          <p:cNvPr id="4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Answer screen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C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①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Test screen with sample data would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be displayed or closed by “TEST” or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TEST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▽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button. 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②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Input and output would be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displayed from SCS server.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- Input a sample data and select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“RUN” button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on the “INPUT” </a:t>
            </a:r>
            <a:endParaRPr lang="en-US" altLang="ko-KR" sz="1000" kern="0" dirty="0" smtClean="0">
              <a:solidFill>
                <a:prstClr val="black"/>
              </a:solidFill>
              <a:latin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   screen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.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Compile, run the Source code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automatically, and display a result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on the “OUTPUT” screen.   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- All data on the “INPUT” and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“OUTPUT” screen would be deleted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by “CLEAR” button.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7467600" y="5701726"/>
            <a:ext cx="358200" cy="327600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9700" y="3939299"/>
            <a:ext cx="6743700" cy="1743076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457700" y="3710700"/>
            <a:ext cx="533400" cy="228599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004375" y="36117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25800" y="5608501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821750" y="4042351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04800" y="762000"/>
            <a:ext cx="7717200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ko-KR" sz="14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Input &amp; Output Test</a:t>
            </a:r>
            <a:endParaRPr kumimoji="1" lang="ko-KR" altLang="en-US" sz="1400" b="1" i="0" u="none" strike="noStrike" kern="0" cap="none" spc="0" normalizeH="0" baseline="0" noProof="0" dirty="0" err="1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" r="18063" b="-34347"/>
          <a:stretch/>
        </p:blipFill>
        <p:spPr>
          <a:xfrm>
            <a:off x="238964" y="6207580"/>
            <a:ext cx="8175293" cy="2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7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Solve </a:t>
            </a:r>
            <a:r>
              <a:rPr lang="en-US" altLang="ko-KR" dirty="0" smtClean="0">
                <a:solidFill>
                  <a:schemeClr val="tx1"/>
                </a:solidFill>
              </a:rPr>
              <a:t>Problem (4/6)</a:t>
            </a:r>
            <a:endParaRPr lang="ko-KR" altLang="en-US" dirty="0"/>
          </a:p>
        </p:txBody>
      </p:sp>
      <p:sp>
        <p:nvSpPr>
          <p:cNvPr id="4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Answer screen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C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solidFill>
                  <a:prstClr val="black"/>
                </a:solidFill>
                <a:latin typeface="+mn-ea"/>
                <a:ea typeface="+mn-ea"/>
              </a:rPr>
              <a:t>①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If you click "Submit" button, 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source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submitted to the server.</a:t>
            </a:r>
            <a:endParaRPr lang="ko-KR" altLang="en-US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The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server task after submit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②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Compile source</a:t>
            </a: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- The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error message displayed in 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the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program error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- The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Success message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displayed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in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the normal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compilation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③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Compile success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 - confirm submit and submit count 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reducing</a:t>
            </a: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endParaRPr lang="ko-KR" altLang="en-US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④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Test case execution results are 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displayed</a:t>
            </a: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- ex) 3 cases were correct out of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10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    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test cases.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118666"/>
            <a:ext cx="7934325" cy="368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모서리가 둥근 직사각형 24"/>
          <p:cNvSpPr/>
          <p:nvPr/>
        </p:nvSpPr>
        <p:spPr>
          <a:xfrm>
            <a:off x="7696200" y="4292688"/>
            <a:ext cx="304800" cy="280133"/>
          </a:xfrm>
          <a:prstGeom prst="round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848600" y="3994295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92575" y="49074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237"/>
          <a:stretch/>
        </p:blipFill>
        <p:spPr bwMode="auto">
          <a:xfrm>
            <a:off x="392575" y="5181600"/>
            <a:ext cx="2045825" cy="1063828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04" y="5136259"/>
            <a:ext cx="2170296" cy="111214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3565770" y="5989731"/>
            <a:ext cx="631032" cy="175086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106396" y="49074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50400" y="48996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01" y="5105400"/>
            <a:ext cx="2156399" cy="110465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 bwMode="auto">
          <a:xfrm>
            <a:off x="2613600" y="5657728"/>
            <a:ext cx="358200" cy="0"/>
          </a:xfrm>
          <a:prstGeom prst="straightConnector1">
            <a:avLst/>
          </a:prstGeom>
          <a:solidFill>
            <a:srgbClr val="FF66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직선 화살표 연결선 35"/>
          <p:cNvCxnSpPr/>
          <p:nvPr/>
        </p:nvCxnSpPr>
        <p:spPr bwMode="auto">
          <a:xfrm>
            <a:off x="5424472" y="5692329"/>
            <a:ext cx="358200" cy="0"/>
          </a:xfrm>
          <a:prstGeom prst="straightConnector1">
            <a:avLst/>
          </a:prstGeom>
          <a:solidFill>
            <a:srgbClr val="FF66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 bwMode="auto">
          <a:xfrm>
            <a:off x="304800" y="762000"/>
            <a:ext cx="7717200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ko-KR" sz="14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Submit &amp; Sever task after submit </a:t>
            </a:r>
            <a:endParaRPr kumimoji="1" lang="ko-KR" altLang="en-US" sz="1400" b="1" i="0" u="none" strike="noStrike" kern="0" cap="none" spc="0" normalizeH="0" baseline="0" noProof="0" dirty="0" err="1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" r="18063" b="-34347"/>
          <a:stretch/>
        </p:blipFill>
        <p:spPr>
          <a:xfrm>
            <a:off x="255293" y="4655433"/>
            <a:ext cx="7974308" cy="2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8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1110395"/>
            <a:ext cx="8085667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Run IDE Tool during test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(Visual Studio, Eclipse,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+mn-ea"/>
                <a:ea typeface="+mn-ea"/>
              </a:rPr>
              <a:t>PyCharm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, Notepad, Calculator)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C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①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Available program list displayed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by “MENU” button.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- Setting :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Route determination of 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VS, Eclipse,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+mn-ea"/>
                <a:ea typeface="+mn-ea"/>
              </a:rPr>
              <a:t>PyCharm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②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shortcut icon of available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programs.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③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Currently running programs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displayed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※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Please refer the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detail usage of tool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to next page.</a:t>
            </a:r>
          </a:p>
        </p:txBody>
      </p:sp>
      <p:sp>
        <p:nvSpPr>
          <p:cNvPr id="11" name="제목 4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Solve </a:t>
            </a:r>
            <a:r>
              <a:rPr lang="en-US" altLang="ko-KR" dirty="0" smtClean="0">
                <a:solidFill>
                  <a:schemeClr val="tx1"/>
                </a:solidFill>
              </a:rPr>
              <a:t>Problem (5/6)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 bwMode="auto">
          <a:xfrm>
            <a:off x="304800" y="762000"/>
            <a:ext cx="7717200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ko-KR" sz="14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IDE Tool Usage</a:t>
            </a:r>
            <a:endParaRPr kumimoji="1" lang="ko-KR" altLang="en-US" sz="1400" b="1" i="0" u="none" strike="noStrike" kern="0" cap="none" spc="0" normalizeH="0" baseline="0" noProof="0" dirty="0" err="1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" r="79138" b="1678"/>
          <a:stretch/>
        </p:blipFill>
        <p:spPr>
          <a:xfrm>
            <a:off x="255292" y="6234939"/>
            <a:ext cx="2106907" cy="194673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331971" y="6200667"/>
            <a:ext cx="2133600" cy="261550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810000" y="6022062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5210412"/>
            <a:ext cx="1123058" cy="1015674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230217" y="5186645"/>
            <a:ext cx="1219200" cy="103341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96333" y="4985656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700914" y="6200667"/>
            <a:ext cx="1600199" cy="261550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981200" y="6021997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39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7. Solve Problem (6/6)</a:t>
            </a:r>
            <a:endParaRPr lang="ko-KR" altLang="en-US" kern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304800" y="762000"/>
            <a:ext cx="7717200" cy="28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ko-KR" sz="14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IDE Tool Usage</a:t>
            </a:r>
            <a:endParaRPr kumimoji="1" lang="ko-KR" altLang="en-US" sz="1400" b="1" i="0" u="none" strike="noStrike" kern="0" cap="none" spc="0" normalizeH="0" baseline="0" noProof="0" dirty="0" err="1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33718"/>
              </p:ext>
            </p:extLst>
          </p:nvPr>
        </p:nvGraphicFramePr>
        <p:xfrm>
          <a:off x="333375" y="1212054"/>
          <a:ext cx="7972425" cy="48244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0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+mn-ea"/>
                          <a:ea typeface="+mn-ea"/>
                        </a:rPr>
                        <a:t>Program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Automatically generate items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Project name, File name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(# means a number)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Visual Studio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Project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/>
                        <a:t>cpp file (empty)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/>
                        <a:t>c file (empty)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/>
                        <a:t>sample_input.txt (empty)</a:t>
                      </a:r>
                      <a:endParaRPr lang="ko-KR" altLang="en-US" sz="1200" b="0" kern="120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“Project#”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“Project.c”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“Project.cpp”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“sample_input.txt”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Eclipse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workspace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Java</a:t>
                      </a:r>
                      <a:r>
                        <a:rPr lang="en-US" altLang="ko-KR" sz="1200" kern="1200" baseline="0" dirty="0" smtClean="0"/>
                        <a:t> Project (empty)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baseline="0" dirty="0" smtClean="0"/>
                        <a:t>sample_input.txt (empty)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“workspace#”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“Project”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kern="1200" dirty="0" smtClean="0"/>
                        <a:t>“sample_input.txt”</a:t>
                      </a:r>
                      <a:endParaRPr lang="ko-KR" altLang="en-US" sz="1200" kern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+mn-ea"/>
                          <a:ea typeface="+mn-ea"/>
                        </a:rPr>
                        <a:t>PyCharm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Project_py.py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Project_py.py</a:t>
                      </a:r>
                      <a:endParaRPr lang="ko-KR" altLang="en-US" sz="1200" b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Note Pad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/>
                        <a:t>Text file </a:t>
                      </a:r>
                      <a:r>
                        <a:rPr lang="en-US" altLang="ko-KR" sz="1200" kern="1200" baseline="0" dirty="0" smtClean="0"/>
                        <a:t>(empty)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smtClean="0"/>
                        <a:t>“Text#.txt”</a:t>
                      </a:r>
                      <a:endParaRPr lang="ko-KR" altLang="en-US" sz="1200" b="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①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Empty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project will be created after running Visual Studio, and empty file will be also created under source folder automatically. (.</a:t>
            </a:r>
            <a:r>
              <a:rPr lang="en-US" altLang="ko-KR" sz="1000" kern="0" dirty="0" err="1">
                <a:solidFill>
                  <a:prstClr val="black"/>
                </a:solidFill>
                <a:latin typeface="+mn-ea"/>
                <a:ea typeface="+mn-ea"/>
              </a:rPr>
              <a:t>cpp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/ .c file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) A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user may use one of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them.</a:t>
            </a:r>
          </a:p>
          <a:p>
            <a:pPr marL="171450" indent="-171450" eaLnBrk="0" hangingPunct="0">
              <a:lnSpc>
                <a:spcPts val="1600"/>
              </a:lnSpc>
              <a:buFontTx/>
              <a:buChar char="-"/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Default workspace will be created after running Eclipse, and a Java project will be also created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.</a:t>
            </a:r>
          </a:p>
          <a:p>
            <a:pPr marL="171450" indent="-171450" eaLnBrk="0" hangingPunct="0">
              <a:lnSpc>
                <a:spcPts val="1600"/>
              </a:lnSpc>
              <a:buFontTx/>
              <a:buChar char="-"/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Project_py.py will be created in a project after running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+mn-ea"/>
              </a:rPr>
              <a:t>PyCharm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. User can </a:t>
            </a:r>
            <a:r>
              <a:rPr lang="en-US" altLang="ko-KR" sz="1000" kern="0" smtClean="0">
                <a:solidFill>
                  <a:prstClr val="black"/>
                </a:solidFill>
                <a:latin typeface="+mn-ea"/>
              </a:rPr>
              <a:t>add solution.py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.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   (File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&gt; New... &gt; Python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File (Select),</a:t>
            </a:r>
            <a:endParaRPr lang="en-US" altLang="ko-KR" sz="1000" kern="0" dirty="0">
              <a:solidFill>
                <a:prstClr val="black"/>
              </a:solidFill>
              <a:latin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  type “solution”)</a:t>
            </a:r>
          </a:p>
          <a:p>
            <a:pPr marL="171450" indent="-171450" eaLnBrk="0" hangingPunct="0">
              <a:lnSpc>
                <a:spcPts val="1600"/>
              </a:lnSpc>
              <a:buFontTx/>
              <a:buChar char="-"/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Copy a 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+mn-ea"/>
              </a:rPr>
              <a:t>sample_input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from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the “</a:t>
            </a:r>
            <a:r>
              <a:rPr lang="en-US" altLang="ko-KR" sz="1000" kern="0" dirty="0" err="1" smtClean="0">
                <a:solidFill>
                  <a:prstClr val="black"/>
                </a:solidFill>
                <a:latin typeface="+mn-ea"/>
              </a:rPr>
              <a:t>sample_input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 pop-up” screen to the sample_input.txt under the each project.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②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“Open” or “Save as” functionalities would be restricted in the running programs of the SCS App. If a user save or load a file or project from other folders, it would be considered as cheating.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2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End Test &amp; Close SCS App</a:t>
            </a:r>
            <a:endParaRPr lang="ko-KR" altLang="en-US" dirty="0"/>
          </a:p>
        </p:txBody>
      </p:sp>
      <p:sp>
        <p:nvSpPr>
          <p:cNvPr id="4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Close SCS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①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Close App</a:t>
            </a: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②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Close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Information 1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Impossible to start it again after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closing.</a:t>
            </a: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Confirm reporting answers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- Yes click →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close</a:t>
            </a: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solidFill>
                  <a:prstClr val="black"/>
                </a:solidFill>
                <a:latin typeface="+mn-ea"/>
                <a:ea typeface="+mn-ea"/>
              </a:rPr>
              <a:t>   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No click → App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remained</a:t>
            </a: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③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Close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Information 2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-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Newly installed programs and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saved data will be deleted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automatically during test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(</a:t>
            </a:r>
            <a:r>
              <a:rPr lang="en-US" altLang="ko-KR" sz="1000" kern="0" dirty="0" smtClean="0">
                <a:solidFill>
                  <a:srgbClr val="FF0000"/>
                </a:solidFill>
                <a:latin typeface="+mn-ea"/>
                <a:ea typeface="+mn-ea"/>
              </a:rPr>
              <a:t>Multi-display setup disabled by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srgbClr val="FF0000"/>
                </a:solidFill>
                <a:latin typeface="+mn-ea"/>
                <a:ea typeface="+mn-ea"/>
              </a:rPr>
              <a:t>    the program will not be 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srgbClr val="FF0000"/>
                </a:solidFill>
                <a:latin typeface="+mn-ea"/>
                <a:ea typeface="+mn-ea"/>
              </a:rPr>
              <a:t>    automatically enabled back on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48"/>
            <a:ext cx="8077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8147432" y="944135"/>
            <a:ext cx="251866" cy="228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22717"/>
            <a:ext cx="3160400" cy="16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1568741" y="5374648"/>
            <a:ext cx="796226" cy="287867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cxnSp>
        <p:nvCxnSpPr>
          <p:cNvPr id="35" name="꺾인 연결선 34"/>
          <p:cNvCxnSpPr/>
          <p:nvPr/>
        </p:nvCxnSpPr>
        <p:spPr bwMode="auto">
          <a:xfrm rot="5400000" flipH="1" flipV="1">
            <a:off x="3016591" y="3898591"/>
            <a:ext cx="734271" cy="2833746"/>
          </a:xfrm>
          <a:prstGeom prst="bentConnector4">
            <a:avLst>
              <a:gd name="adj1" fmla="val -30011"/>
              <a:gd name="adj2" fmla="val 82897"/>
            </a:avLst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타원 35"/>
          <p:cNvSpPr/>
          <p:nvPr/>
        </p:nvSpPr>
        <p:spPr>
          <a:xfrm>
            <a:off x="620083" y="4032214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710293" y="403669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930366" y="8382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18" y="4121725"/>
            <a:ext cx="3162299" cy="165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99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971800" y="3544673"/>
            <a:ext cx="3719535" cy="158080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kern="0" noProof="0" dirty="0" smtClean="0">
                <a:latin typeface="+mn-ea"/>
                <a:ea typeface="+mn-ea"/>
                <a:cs typeface="+mj-cs"/>
              </a:rPr>
              <a:t>본 </a:t>
            </a:r>
            <a:r>
              <a:rPr lang="ko-KR" altLang="en-US" sz="1400" kern="0" noProof="0" dirty="0" err="1" smtClean="0">
                <a:latin typeface="+mn-ea"/>
                <a:ea typeface="+mn-ea"/>
                <a:cs typeface="+mj-cs"/>
              </a:rPr>
              <a:t>장표는</a:t>
            </a:r>
            <a:r>
              <a:rPr lang="ko-KR" altLang="en-US" sz="1400" kern="0" noProof="0" dirty="0" smtClean="0">
                <a:latin typeface="+mn-ea"/>
                <a:ea typeface="+mn-ea"/>
                <a:cs typeface="+mj-cs"/>
              </a:rPr>
              <a:t> 추가된 </a:t>
            </a:r>
            <a:r>
              <a:rPr lang="ko-KR" altLang="en-US" sz="1400" kern="0" noProof="0" dirty="0" err="1" smtClean="0">
                <a:latin typeface="+mn-ea"/>
                <a:ea typeface="+mn-ea"/>
                <a:cs typeface="+mj-cs"/>
              </a:rPr>
              <a:t>장표로</a:t>
            </a:r>
            <a:endParaRPr lang="en-US" altLang="ko-KR" sz="1400" kern="0" noProof="0" dirty="0" smtClean="0">
              <a:latin typeface="+mn-ea"/>
              <a:ea typeface="+mn-ea"/>
              <a:cs typeface="+mj-cs"/>
            </a:endParaRPr>
          </a:p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주요 기능을 </a:t>
            </a:r>
            <a:r>
              <a:rPr kumimoji="1" lang="ko-KR" altLang="en-US" sz="1400" i="0" u="none" strike="noStrike" kern="0" cap="none" spc="0" normalizeH="0" baseline="0" dirty="0" err="1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설명해줄것</a:t>
            </a:r>
            <a:endParaRPr kumimoji="1" lang="en-US" altLang="ko-KR" sz="1400" i="0" u="none" strike="noStrike" kern="0" cap="none" spc="0" normalizeH="0" baseline="0" dirty="0" smtClean="0">
              <a:ln>
                <a:noFill/>
              </a:ln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400" kern="0" noProof="0" dirty="0">
              <a:latin typeface="+mn-ea"/>
              <a:ea typeface="+mn-ea"/>
              <a:cs typeface="+mj-cs"/>
            </a:endParaRPr>
          </a:p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제어되는 </a:t>
            </a:r>
            <a:r>
              <a:rPr lang="ko-KR" altLang="en-US" sz="1400" kern="0" dirty="0" smtClean="0">
                <a:latin typeface="+mn-ea"/>
                <a:ea typeface="+mn-ea"/>
                <a:cs typeface="+mj-cs"/>
              </a:rPr>
              <a:t>기능</a:t>
            </a:r>
            <a:endParaRPr lang="en-US" altLang="ko-KR" sz="1400" kern="0" dirty="0" smtClean="0">
              <a:latin typeface="+mn-ea"/>
              <a:ea typeface="+mn-ea"/>
              <a:cs typeface="+mj-cs"/>
            </a:endParaRPr>
          </a:p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IDE</a:t>
            </a:r>
            <a:r>
              <a:rPr kumimoji="1" lang="ko-KR" altLang="en-US" sz="1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는 </a:t>
            </a:r>
            <a:r>
              <a:rPr kumimoji="1" lang="ko-KR" altLang="en-US" sz="140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사용될수</a:t>
            </a:r>
            <a:r>
              <a:rPr kumimoji="1" lang="ko-KR" altLang="en-US" sz="1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 있다</a:t>
            </a:r>
            <a:r>
              <a:rPr kumimoji="1" lang="en-US" altLang="ko-KR" sz="1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.</a:t>
            </a:r>
          </a:p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400" kern="0" noProof="0" dirty="0" err="1" smtClean="0">
                <a:latin typeface="+mn-ea"/>
                <a:ea typeface="+mn-ea"/>
                <a:cs typeface="+mj-cs"/>
              </a:rPr>
              <a:t>시험중</a:t>
            </a:r>
            <a:r>
              <a:rPr lang="ko-KR" altLang="en-US" sz="1400" kern="0" noProof="0" dirty="0" smtClean="0">
                <a:latin typeface="+mn-ea"/>
                <a:ea typeface="+mn-ea"/>
                <a:cs typeface="+mj-cs"/>
              </a:rPr>
              <a:t> 생성되는 파일은 </a:t>
            </a:r>
            <a:r>
              <a:rPr lang="en-US" altLang="ko-KR" sz="1400" kern="0" noProof="0" dirty="0" smtClean="0">
                <a:latin typeface="+mn-ea"/>
                <a:ea typeface="+mn-ea"/>
                <a:cs typeface="+mj-cs"/>
              </a:rPr>
              <a:t>C:\</a:t>
            </a:r>
            <a:r>
              <a:rPr lang="en-US" altLang="ko-KR" sz="1400" kern="0" dirty="0" smtClean="0">
                <a:latin typeface="+mn-ea"/>
                <a:ea typeface="+mn-ea"/>
                <a:cs typeface="+mj-cs"/>
              </a:rPr>
              <a:t>SCS</a:t>
            </a:r>
            <a:r>
              <a:rPr lang="ko-KR" altLang="en-US" sz="1400" kern="0" dirty="0" smtClean="0">
                <a:latin typeface="+mn-ea"/>
                <a:ea typeface="+mn-ea"/>
                <a:cs typeface="+mj-cs"/>
              </a:rPr>
              <a:t>에 저장되며</a:t>
            </a:r>
            <a:r>
              <a:rPr lang="en-US" altLang="ko-KR" sz="1400" kern="0" dirty="0" smtClean="0">
                <a:latin typeface="+mn-ea"/>
                <a:ea typeface="+mn-ea"/>
                <a:cs typeface="+mj-cs"/>
              </a:rPr>
              <a:t>, </a:t>
            </a:r>
          </a:p>
          <a:p>
            <a:pPr marL="0" marR="0" indent="0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시험종료후</a:t>
            </a:r>
            <a:r>
              <a:rPr kumimoji="1" lang="ko-KR" altLang="en-US" sz="1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 삭제된다 등등</a:t>
            </a:r>
            <a:r>
              <a:rPr kumimoji="1" lang="en-US" altLang="ko-KR" sz="14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.</a:t>
            </a:r>
            <a:endParaRPr kumimoji="1" lang="ko-KR" altLang="en-US" sz="140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9. </a:t>
            </a:r>
            <a:r>
              <a:rPr lang="en-US" altLang="ko-KR" dirty="0">
                <a:solidFill>
                  <a:schemeClr val="tx1"/>
                </a:solidFill>
              </a:rPr>
              <a:t>Detail </a:t>
            </a:r>
            <a:r>
              <a:rPr lang="en-US" altLang="ko-KR" dirty="0" smtClean="0">
                <a:solidFill>
                  <a:schemeClr val="tx1"/>
                </a:solidFill>
              </a:rPr>
              <a:t>feature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en-US" altLang="ko-KR" dirty="0" smtClean="0">
                <a:solidFill>
                  <a:schemeClr val="tx1"/>
                </a:solidFill>
              </a:rPr>
              <a:t>restricted MS windows configuration</a:t>
            </a:r>
            <a:endParaRPr lang="ko-KR" altLang="en-US" kern="0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775053"/>
              </p:ext>
            </p:extLst>
          </p:nvPr>
        </p:nvGraphicFramePr>
        <p:xfrm>
          <a:off x="457200" y="914400"/>
          <a:ext cx="10134603" cy="54880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0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7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Category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lt"/>
                        </a:rPr>
                        <a:t>Note</a:t>
                      </a:r>
                      <a:endParaRPr lang="ko-KR" altLang="en-US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133">
                <a:tc rowSpan="7"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Restricted MS windows configuration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Unpermitted Programs restricted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Running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unpermitted programs are not allowed</a:t>
                      </a:r>
                      <a:r>
                        <a:rPr lang="en-US" altLang="ko-KR" sz="1200" dirty="0" smtClean="0">
                          <a:latin typeface="+mj-lt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(Allowed programs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Visual Studio, Eclipse, </a:t>
                      </a:r>
                      <a:r>
                        <a:rPr lang="en-US" altLang="ko-KR" sz="12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PyCharm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Notepad, Calculator)</a:t>
                      </a:r>
                      <a:endParaRPr lang="ko-KR" alt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1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Network restricted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Access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other networks are not allowed except SCS network</a:t>
                      </a:r>
                      <a:r>
                        <a:rPr lang="en-US" altLang="ko-KR" sz="1200" dirty="0" smtClean="0">
                          <a:latin typeface="+mj-lt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(Restricted</a:t>
                      </a:r>
                      <a:r>
                        <a:rPr lang="ko-KR" altLang="en-US" sz="1200" dirty="0" smtClean="0">
                          <a:latin typeface="+mj-lt"/>
                        </a:rPr>
                        <a:t> </a:t>
                      </a:r>
                      <a:r>
                        <a:rPr lang="en-US" altLang="ko-KR" sz="1200" dirty="0" smtClean="0">
                          <a:latin typeface="+mj-lt"/>
                        </a:rPr>
                        <a:t>: FTP,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FTP/Telnet, http, network drive)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1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Screen capture restricted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Window Print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Screen key, Screen capture programs are not allowed. 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1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Access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windows folder restricted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Access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local folder in the PC is not allowed. 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(A user can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s</a:t>
                      </a:r>
                      <a:r>
                        <a:rPr lang="en-US" altLang="ko-KR" sz="1200" dirty="0" smtClean="0">
                          <a:latin typeface="+mj-lt"/>
                        </a:rPr>
                        <a:t>ave and run source code or files for test as C:\SCS\)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1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Multi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monitor restricted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Multi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monitor is not allowed during the test by Samsung policy.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(A sub</a:t>
                      </a:r>
                      <a:r>
                        <a:rPr lang="ko-KR" altLang="en-US" sz="1200" baseline="0" dirty="0" smtClean="0">
                          <a:latin typeface="+mj-lt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monitor will be removed automatically)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11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Alt + Tap restricted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Assess windows resources by Alt +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tap is not allowed.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11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Programs and Data for test deleted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Programs and data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for test will be deleted after closing SCS </a:t>
                      </a:r>
                      <a:r>
                        <a:rPr lang="en-US" altLang="ko-KR" sz="1200" dirty="0" smtClean="0">
                          <a:latin typeface="+mj-lt"/>
                        </a:rPr>
                        <a:t>App.</a:t>
                      </a:r>
                    </a:p>
                    <a:p>
                      <a:pPr latinLnBrk="1"/>
                      <a:r>
                        <a:rPr lang="en-US" altLang="ko-KR" sz="1200" baseline="0" dirty="0" smtClean="0">
                          <a:latin typeface="+mj-lt"/>
                        </a:rPr>
                        <a:t>(C:\SCS folder deleted automatically)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Allowed programs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 Studio, Eclipse, </a:t>
                      </a:r>
                      <a:r>
                        <a:rPr lang="en-US" altLang="ko-KR" sz="12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PyCharm</a:t>
                      </a: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Notepad, and Calculator allowed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A user can use allowed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programs and multi instance functionality.</a:t>
                      </a:r>
                      <a:endParaRPr lang="en-US" altLang="ko-KR" sz="1200" dirty="0" smtClean="0">
                        <a:latin typeface="+mj-lt"/>
                      </a:endParaRPr>
                    </a:p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(Running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</a:t>
                      </a:r>
                      <a:r>
                        <a:rPr lang="en-US" altLang="ko-KR" sz="1200" dirty="0" smtClean="0">
                          <a:latin typeface="+mj-lt"/>
                        </a:rPr>
                        <a:t>short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cut provided)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+mj-lt"/>
                        </a:rPr>
                        <a:t>File open &amp; Save</a:t>
                      </a:r>
                      <a:r>
                        <a:rPr lang="en-US" altLang="ko-KR" sz="1200" baseline="0" dirty="0" smtClean="0">
                          <a:latin typeface="+mj-lt"/>
                        </a:rPr>
                        <a:t> As function in programs are not allowed.</a:t>
                      </a:r>
                      <a:endParaRPr lang="ko-KR" altLang="en-U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18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438400" y="2057400"/>
            <a:ext cx="424036" cy="360000"/>
          </a:xfrm>
          <a:prstGeom prst="ellipse">
            <a:avLst/>
          </a:prstGeom>
          <a:solidFill>
            <a:srgbClr val="EEECE1">
              <a:lumMod val="20000"/>
              <a:lumOff val="80000"/>
            </a:srgbClr>
          </a:solidFill>
          <a:ln w="1270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108000" tIns="45720" rIns="108000" bIns="4572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3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913834" y="2057400"/>
            <a:ext cx="6458766" cy="360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360000" tIns="45720" rIns="18000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Run the SCS app</a:t>
            </a:r>
            <a:endParaRPr kumimoji="0" lang="ko-KR" altLang="en-US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38400" y="990600"/>
            <a:ext cx="424036" cy="360000"/>
          </a:xfrm>
          <a:prstGeom prst="ellipse">
            <a:avLst/>
          </a:prstGeom>
          <a:solidFill>
            <a:srgbClr val="EEECE1">
              <a:lumMod val="20000"/>
              <a:lumOff val="80000"/>
            </a:srgbClr>
          </a:solidFill>
          <a:ln w="1270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108000" tIns="45720" rIns="108000" bIns="4572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1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913834" y="990600"/>
            <a:ext cx="6458766" cy="360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360000" tIns="45720" rIns="18000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Overview</a:t>
            </a:r>
            <a:endParaRPr kumimoji="0" lang="ko-KR" altLang="en-US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38400" y="1524000"/>
            <a:ext cx="424036" cy="360000"/>
          </a:xfrm>
          <a:prstGeom prst="ellipse">
            <a:avLst/>
          </a:prstGeom>
          <a:solidFill>
            <a:srgbClr val="EEECE1">
              <a:lumMod val="20000"/>
              <a:lumOff val="80000"/>
            </a:srgbClr>
          </a:solidFill>
          <a:ln w="1270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108000" tIns="45720" rIns="108000" bIns="4572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2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913834" y="1524000"/>
            <a:ext cx="6458766" cy="360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360000" tIns="45720" rIns="18000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Download &amp; Install </a:t>
            </a:r>
            <a:r>
              <a:rPr kumimoji="0" lang="en-US" altLang="ko-KR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the SW Certificate App</a:t>
            </a:r>
            <a:endParaRPr kumimoji="0" lang="ko-KR" altLang="en-US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438400" y="3124200"/>
            <a:ext cx="424036" cy="360000"/>
          </a:xfrm>
          <a:prstGeom prst="ellipse">
            <a:avLst/>
          </a:prstGeom>
          <a:solidFill>
            <a:srgbClr val="EEECE1">
              <a:lumMod val="20000"/>
              <a:lumOff val="80000"/>
            </a:srgbClr>
          </a:solidFill>
          <a:ln w="1270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108000" tIns="45720" rIns="108000" bIns="4572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5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913834" y="3124199"/>
            <a:ext cx="6458766" cy="419101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360000" tIns="45720" rIns="18000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Agreement to Privacy Policy &amp; Info. Security Pledge</a:t>
            </a:r>
            <a:endParaRPr kumimoji="0" lang="ko-KR" altLang="en-US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38400" y="2590800"/>
            <a:ext cx="424036" cy="360000"/>
          </a:xfrm>
          <a:prstGeom prst="ellipse">
            <a:avLst/>
          </a:prstGeom>
          <a:solidFill>
            <a:srgbClr val="EEECE1">
              <a:lumMod val="20000"/>
              <a:lumOff val="80000"/>
            </a:srgbClr>
          </a:solidFill>
          <a:ln w="1270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108000" tIns="45720" rIns="108000" bIns="4572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4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13834" y="2590800"/>
            <a:ext cx="6458766" cy="360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360000" tIns="45720" rIns="18000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latin typeface="+mn-ea"/>
                <a:ea typeface="+mn-ea"/>
              </a:rPr>
              <a:t>Login</a:t>
            </a:r>
            <a:endParaRPr kumimoji="0" lang="ko-KR" altLang="en-US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438400" y="4267200"/>
            <a:ext cx="424036" cy="360000"/>
          </a:xfrm>
          <a:prstGeom prst="ellipse">
            <a:avLst/>
          </a:prstGeom>
          <a:solidFill>
            <a:srgbClr val="EEECE1">
              <a:lumMod val="20000"/>
              <a:lumOff val="80000"/>
            </a:srgbClr>
          </a:solidFill>
          <a:ln w="1270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108000" tIns="45720" rIns="108000" bIns="4572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7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913834" y="4267200"/>
            <a:ext cx="6458766" cy="360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360000" tIns="45720" rIns="18000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Solve Problem</a:t>
            </a:r>
            <a:endParaRPr kumimoji="0" lang="ko-KR" altLang="en-US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438400" y="3733800"/>
            <a:ext cx="424036" cy="360000"/>
          </a:xfrm>
          <a:prstGeom prst="ellipse">
            <a:avLst/>
          </a:prstGeom>
          <a:solidFill>
            <a:srgbClr val="EEECE1">
              <a:lumMod val="20000"/>
              <a:lumOff val="80000"/>
            </a:srgbClr>
          </a:solidFill>
          <a:ln w="1270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108000" tIns="45720" rIns="108000" bIns="4572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6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913834" y="3733800"/>
            <a:ext cx="6458766" cy="360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360000" tIns="45720" rIns="18000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Select Problem</a:t>
            </a:r>
            <a:endParaRPr kumimoji="0" lang="ko-KR" altLang="en-US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438400" y="5334000"/>
            <a:ext cx="424036" cy="360000"/>
          </a:xfrm>
          <a:prstGeom prst="ellipse">
            <a:avLst/>
          </a:prstGeom>
          <a:solidFill>
            <a:srgbClr val="EEECE1">
              <a:lumMod val="20000"/>
              <a:lumOff val="80000"/>
            </a:srgbClr>
          </a:solidFill>
          <a:ln w="1270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108000" tIns="45720" rIns="108000" bIns="4572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9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13834" y="5334000"/>
            <a:ext cx="6458766" cy="360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360000" tIns="45720" rIns="18000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n-ea"/>
                <a:ea typeface="+mn-ea"/>
              </a:rPr>
              <a:t>Detail </a:t>
            </a:r>
            <a:r>
              <a:rPr lang="en-US" altLang="ko-KR" dirty="0" smtClean="0">
                <a:latin typeface="+mn-ea"/>
                <a:ea typeface="+mn-ea"/>
              </a:rPr>
              <a:t>feature</a:t>
            </a:r>
            <a:endParaRPr kumimoji="0" lang="ko-KR" altLang="en-US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438400" y="4800600"/>
            <a:ext cx="424036" cy="360000"/>
          </a:xfrm>
          <a:prstGeom prst="ellipse">
            <a:avLst/>
          </a:prstGeom>
          <a:solidFill>
            <a:srgbClr val="EEECE1">
              <a:lumMod val="20000"/>
              <a:lumOff val="80000"/>
            </a:srgbClr>
          </a:solidFill>
          <a:ln w="1270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108000" tIns="45720" rIns="108000" bIns="4572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/>
              </a:rPr>
              <a:t>8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913834" y="4800600"/>
            <a:ext cx="6458766" cy="360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6350">
            <a:noFill/>
            <a:prstDash val="sysDash"/>
          </a:ln>
          <a:effectLst>
            <a:glow rad="63500">
              <a:sysClr val="window" lastClr="FFFFFF">
                <a:lumMod val="65000"/>
                <a:alpha val="40000"/>
              </a:sysClr>
            </a:glow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lIns="360000" tIns="45720" rIns="180000" bIns="4572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End Test &amp; Close SCS App</a:t>
            </a:r>
            <a:endParaRPr kumimoji="0" lang="ko-KR" altLang="en-US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4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1. </a:t>
            </a:r>
            <a:r>
              <a:rPr kumimoji="0" lang="en-US" altLang="ko-KR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Overview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Install SCS App, run it, and perform SW test.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① </a:t>
            </a:r>
            <a:r>
              <a:rPr lang="en-US" altLang="ko-KR" sz="1000" kern="0" dirty="0" smtClean="0">
                <a:latin typeface="+mn-ea"/>
                <a:ea typeface="+mn-ea"/>
              </a:rPr>
              <a:t>SCS App Download &amp; Install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latin typeface="+mn-ea"/>
                <a:ea typeface="+mn-ea"/>
              </a:rPr>
              <a:t>② </a:t>
            </a:r>
            <a:r>
              <a:rPr lang="en-US" altLang="ko-KR" sz="1000" kern="0" dirty="0" smtClean="0">
                <a:latin typeface="+mn-ea"/>
                <a:ea typeface="+mn-ea"/>
              </a:rPr>
              <a:t>Run SCS App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latin typeface="+mn-ea"/>
              </a:rPr>
              <a:t>③ </a:t>
            </a:r>
            <a:r>
              <a:rPr lang="en-US" altLang="ko-KR" sz="1000" kern="0" dirty="0" smtClean="0">
                <a:latin typeface="+mn-ea"/>
              </a:rPr>
              <a:t>Login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latin typeface="+mn-ea"/>
              </a:rPr>
              <a:t>④ </a:t>
            </a:r>
            <a:r>
              <a:rPr lang="en-US" altLang="ko-KR" sz="1000" kern="0" dirty="0">
                <a:latin typeface="+mn-ea"/>
              </a:rPr>
              <a:t>Agree </a:t>
            </a:r>
            <a:r>
              <a:rPr lang="en-US" altLang="ko-KR" sz="1000" kern="0" dirty="0" smtClean="0">
                <a:latin typeface="+mn-ea"/>
              </a:rPr>
              <a:t>to Samsung </a:t>
            </a:r>
            <a:r>
              <a:rPr lang="en-US" altLang="ko-KR" sz="1000" kern="0" dirty="0">
                <a:latin typeface="+mn-ea"/>
              </a:rPr>
              <a:t>Privacy Policy. </a:t>
            </a:r>
            <a:endParaRPr lang="en-US" altLang="ko-KR" sz="1000" kern="0" dirty="0" smtClean="0">
              <a:latin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latin typeface="+mn-ea"/>
                <a:ea typeface="+mn-ea"/>
              </a:rPr>
              <a:t>⑤ </a:t>
            </a:r>
            <a:r>
              <a:rPr lang="en-US" altLang="ko-KR" sz="1000" kern="0" dirty="0" smtClean="0">
                <a:latin typeface="+mn-ea"/>
                <a:ea typeface="+mn-ea"/>
              </a:rPr>
              <a:t>Select a problem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latin typeface="+mn-ea"/>
                <a:ea typeface="+mn-ea"/>
              </a:rPr>
              <a:t>⑥ </a:t>
            </a:r>
            <a:r>
              <a:rPr lang="en-US" altLang="ko-KR" sz="1000" kern="0" dirty="0" smtClean="0">
                <a:latin typeface="+mn-ea"/>
                <a:ea typeface="+mn-ea"/>
              </a:rPr>
              <a:t>Solve a </a:t>
            </a:r>
            <a:r>
              <a:rPr lang="en-US" altLang="ko-KR" sz="1000" kern="0" dirty="0" smtClean="0">
                <a:latin typeface="+mn-ea"/>
              </a:rPr>
              <a:t>problem</a:t>
            </a:r>
            <a:endParaRPr lang="ko-KR" altLang="en-US" sz="1000" kern="0" dirty="0"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latin typeface="+mn-ea"/>
                <a:ea typeface="+mn-ea"/>
              </a:rPr>
              <a:t>⑦ </a:t>
            </a:r>
            <a:r>
              <a:rPr lang="en-US" altLang="ko-KR" sz="1000" kern="0" dirty="0" smtClean="0">
                <a:latin typeface="+mn-ea"/>
                <a:ea typeface="+mn-ea"/>
              </a:rPr>
              <a:t>End Test &amp; Close SCS App 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5" r="36490"/>
          <a:stretch/>
        </p:blipFill>
        <p:spPr bwMode="auto">
          <a:xfrm>
            <a:off x="3695700" y="1705075"/>
            <a:ext cx="875114" cy="1323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모서리가 둥근 직사각형 29"/>
          <p:cNvSpPr/>
          <p:nvPr/>
        </p:nvSpPr>
        <p:spPr>
          <a:xfrm>
            <a:off x="3695700" y="1683918"/>
            <a:ext cx="876300" cy="190500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41170"/>
            <a:ext cx="2071862" cy="13068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7" name="직선 화살표 연결선 36"/>
          <p:cNvCxnSpPr/>
          <p:nvPr/>
        </p:nvCxnSpPr>
        <p:spPr bwMode="auto">
          <a:xfrm>
            <a:off x="2743200" y="2354179"/>
            <a:ext cx="609600" cy="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직선 화살표 연결선 38"/>
          <p:cNvCxnSpPr/>
          <p:nvPr/>
        </p:nvCxnSpPr>
        <p:spPr bwMode="auto">
          <a:xfrm>
            <a:off x="7297674" y="2954230"/>
            <a:ext cx="0" cy="335003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8" y="1705075"/>
            <a:ext cx="2057400" cy="13068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2" name="타원 41"/>
          <p:cNvSpPr/>
          <p:nvPr/>
        </p:nvSpPr>
        <p:spPr>
          <a:xfrm>
            <a:off x="315920" y="1499687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231000" y="1499687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232137" y="3121732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248400" y="1499687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231000" y="3123022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8" y="3362339"/>
            <a:ext cx="2057400" cy="1323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4" name="타원 53"/>
          <p:cNvSpPr/>
          <p:nvPr/>
        </p:nvSpPr>
        <p:spPr>
          <a:xfrm>
            <a:off x="334769" y="3145177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44585" y="48768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 bwMode="auto">
          <a:xfrm>
            <a:off x="5029200" y="2354179"/>
            <a:ext cx="609600" cy="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직선 화살표 연결선 57"/>
          <p:cNvCxnSpPr/>
          <p:nvPr/>
        </p:nvCxnSpPr>
        <p:spPr bwMode="auto">
          <a:xfrm flipH="1">
            <a:off x="5410200" y="4006177"/>
            <a:ext cx="609600" cy="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5739" r="786" b="665"/>
          <a:stretch/>
        </p:blipFill>
        <p:spPr bwMode="auto">
          <a:xfrm>
            <a:off x="304800" y="3379924"/>
            <a:ext cx="2057400" cy="1323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1" name="직선 화살표 연결선 60"/>
          <p:cNvCxnSpPr/>
          <p:nvPr/>
        </p:nvCxnSpPr>
        <p:spPr bwMode="auto">
          <a:xfrm>
            <a:off x="1307718" y="4724400"/>
            <a:ext cx="0" cy="356513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직선 화살표 연결선 62"/>
          <p:cNvCxnSpPr/>
          <p:nvPr/>
        </p:nvCxnSpPr>
        <p:spPr bwMode="auto">
          <a:xfrm flipH="1">
            <a:off x="2514600" y="4003577"/>
            <a:ext cx="609600" cy="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5219" r="860" b="1219"/>
          <a:stretch/>
        </p:blipFill>
        <p:spPr bwMode="auto">
          <a:xfrm>
            <a:off x="304800" y="5144870"/>
            <a:ext cx="2024551" cy="13213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 bwMode="auto">
          <a:xfrm>
            <a:off x="315920" y="728766"/>
            <a:ext cx="7761280" cy="71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ko-KR" sz="14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Download the SW Certificate program 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ko-KR" sz="14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(URL : http://scs.samsung.com/download/SCSSetup.zip)</a:t>
            </a:r>
            <a:endParaRPr lang="en-US" altLang="ko-KR" sz="1400" b="1" kern="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000" y="3371752"/>
            <a:ext cx="2030459" cy="133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44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048" y="914400"/>
            <a:ext cx="3427095" cy="261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3" y="3727873"/>
            <a:ext cx="3427095" cy="261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972" y="3727873"/>
            <a:ext cx="3427095" cy="261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 bwMode="auto">
          <a:xfrm>
            <a:off x="4038600" y="2221230"/>
            <a:ext cx="533400" cy="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직선 화살표 연결선 8"/>
          <p:cNvCxnSpPr/>
          <p:nvPr/>
        </p:nvCxnSpPr>
        <p:spPr bwMode="auto">
          <a:xfrm>
            <a:off x="4038600" y="5105400"/>
            <a:ext cx="609600" cy="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직선 화살표 연결선 10"/>
          <p:cNvCxnSpPr/>
          <p:nvPr/>
        </p:nvCxnSpPr>
        <p:spPr bwMode="auto">
          <a:xfrm flipH="1">
            <a:off x="3810000" y="3200400"/>
            <a:ext cx="990600" cy="83820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Download &amp; Install SCS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App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solidFill>
                  <a:prstClr val="black"/>
                </a:solidFill>
                <a:latin typeface="+mn-ea"/>
              </a:rPr>
              <a:t>①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Download → Unzip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→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Setup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②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Default location: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900" kern="0" dirty="0" smtClean="0">
                <a:solidFill>
                  <a:prstClr val="black"/>
                </a:solidFill>
                <a:latin typeface="+mn-ea"/>
              </a:rPr>
              <a:t>   C</a:t>
            </a:r>
            <a:r>
              <a:rPr lang="en-US" altLang="ko-KR" sz="900" kern="0" dirty="0">
                <a:solidFill>
                  <a:prstClr val="black"/>
                </a:solidFill>
                <a:latin typeface="+mn-ea"/>
              </a:rPr>
              <a:t>:\Program Files\Samsung\SCS\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900" kern="0" dirty="0">
                <a:solidFill>
                  <a:prstClr val="black"/>
                </a:solidFill>
                <a:latin typeface="+mn-ea"/>
              </a:rPr>
              <a:t>	or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900" kern="0" dirty="0">
                <a:solidFill>
                  <a:prstClr val="black"/>
                </a:solidFill>
                <a:latin typeface="+mn-ea"/>
              </a:rPr>
              <a:t>   C:\Program Files (x86)\Samsung\SCS\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14164" y="4267200"/>
            <a:ext cx="2133600" cy="457200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+mj-ea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200">
                <a:solidFill>
                  <a:srgbClr val="FF9933"/>
                </a:solidFill>
                <a:latin typeface="훈민견고딕" pitchFamily="18" charset="-127"/>
                <a:ea typeface="훈민견고딕" pitchFamily="18" charset="-127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2. Download &amp; </a:t>
            </a:r>
            <a:r>
              <a:rPr kumimoji="0" lang="en-US" altLang="ko-KR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Install </a:t>
            </a:r>
            <a:r>
              <a:rPr kumimoji="0" lang="en-US" altLang="ko-KR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the SW Certificate </a:t>
            </a:r>
            <a:r>
              <a:rPr kumimoji="0" lang="en-US" altLang="ko-KR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App – </a:t>
            </a:r>
            <a:r>
              <a:rPr lang="en-US" altLang="ko-KR" dirty="0" smtClean="0">
                <a:solidFill>
                  <a:schemeClr val="tx1"/>
                </a:solidFill>
              </a:rPr>
              <a:t>Install (1/2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kern="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338790" y="990601"/>
            <a:ext cx="3776010" cy="24612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  <a:noAutofit/>
          </a:bodyPr>
          <a:lstStyle/>
          <a:p>
            <a:pPr eaLnBrk="0" hangingPunct="0"/>
            <a:r>
              <a:rPr lang="en-US" altLang="ko-KR" sz="1200" kern="0" dirty="0" smtClean="0">
                <a:latin typeface="+mn-ea"/>
                <a:ea typeface="+mn-ea"/>
                <a:cs typeface="+mj-cs"/>
              </a:rPr>
              <a:t>1. </a:t>
            </a:r>
            <a:r>
              <a:rPr lang="en-US" altLang="ko-KR" sz="12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Download URL</a:t>
            </a:r>
          </a:p>
          <a:p>
            <a:pPr eaLnBrk="0" hangingPunct="0"/>
            <a:r>
              <a:rPr lang="en-US" altLang="ko-KR" sz="12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 </a:t>
            </a:r>
            <a:r>
              <a:rPr lang="en-US" altLang="ko-KR" sz="1200" b="1" kern="0" dirty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  http</a:t>
            </a:r>
            <a:r>
              <a:rPr lang="en-US" altLang="ko-KR" sz="1200" b="1" kern="0" dirty="0" smtClean="0">
                <a:solidFill>
                  <a:srgbClr val="0000FF"/>
                </a:solidFill>
                <a:latin typeface="+mn-ea"/>
                <a:ea typeface="+mn-ea"/>
                <a:cs typeface="+mj-cs"/>
              </a:rPr>
              <a:t>://scs.samsung.com/download/SCSSetup.zip</a:t>
            </a:r>
          </a:p>
          <a:p>
            <a:pPr eaLnBrk="0" hangingPunct="0"/>
            <a:endParaRPr kumimoji="1" lang="en-US" altLang="ko-KR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j-cs"/>
            </a:endParaRPr>
          </a:p>
          <a:p>
            <a:pPr eaLnBrk="0" hangingPunct="0"/>
            <a:r>
              <a:rPr kumimoji="1" lang="en-US" altLang="ko-KR" sz="1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2. Unzip SCSSetup.zip</a:t>
            </a:r>
          </a:p>
          <a:p>
            <a:pPr eaLnBrk="0" hangingPunct="0"/>
            <a:endParaRPr lang="en-US" altLang="ko-KR" sz="1200" kern="0" dirty="0">
              <a:latin typeface="+mn-ea"/>
              <a:ea typeface="+mn-ea"/>
              <a:cs typeface="+mj-cs"/>
            </a:endParaRPr>
          </a:p>
          <a:p>
            <a:pPr eaLnBrk="0" hangingPunct="0"/>
            <a:r>
              <a:rPr kumimoji="1" lang="en-US" altLang="ko-KR" sz="1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j-cs"/>
              </a:rPr>
              <a:t>3. Run </a:t>
            </a:r>
            <a:r>
              <a:rPr lang="en-US" altLang="ko-KR" sz="1200" kern="0" dirty="0">
                <a:latin typeface="+mn-ea"/>
                <a:ea typeface="+mn-ea"/>
                <a:cs typeface="+mj-cs"/>
              </a:rPr>
              <a:t>SCSSetup_1_0_21_SCS.exe</a:t>
            </a:r>
            <a:endParaRPr kumimoji="1" lang="ko-KR" altLang="en-US" sz="120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362200" y="6036276"/>
            <a:ext cx="685800" cy="228601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969210" y="6043483"/>
            <a:ext cx="685800" cy="228601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6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745" y="838200"/>
            <a:ext cx="3427095" cy="261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" y="3737976"/>
            <a:ext cx="3427095" cy="261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 bwMode="auto">
          <a:xfrm>
            <a:off x="4038600" y="2221230"/>
            <a:ext cx="609600" cy="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5" r="36490"/>
          <a:stretch/>
        </p:blipFill>
        <p:spPr bwMode="auto">
          <a:xfrm>
            <a:off x="4936534" y="3695760"/>
            <a:ext cx="1750228" cy="259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80" y="3695760"/>
            <a:ext cx="1559325" cy="927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4934162" y="3695760"/>
            <a:ext cx="1466638" cy="266640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756278" y="3740474"/>
            <a:ext cx="515302" cy="602926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10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Install SCS</a:t>
            </a:r>
            <a:r>
              <a:rPr lang="ko-KR" altLang="en-US" sz="1000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App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C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solidFill>
                  <a:prstClr val="black"/>
                </a:solidFill>
                <a:latin typeface="+mn-ea"/>
              </a:rPr>
              <a:t>①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SCS will be added in the Window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   program list &amp; Short cut after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</a:rPr>
              <a:t>   finishing install.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1" name="제목 4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 Download &amp; </a:t>
            </a:r>
            <a:r>
              <a:rPr kumimoji="0" lang="en-US" altLang="ko-KR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Install </a:t>
            </a:r>
            <a:r>
              <a:rPr kumimoji="0" lang="en-US" altLang="ko-KR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the SW Certificate App </a:t>
            </a:r>
            <a:r>
              <a:rPr kumimoji="0" lang="en-US" altLang="ko-KR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–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Install </a:t>
            </a:r>
            <a:r>
              <a:rPr lang="en-US" altLang="ko-KR" dirty="0" smtClean="0">
                <a:solidFill>
                  <a:schemeClr val="tx1"/>
                </a:solidFill>
              </a:rPr>
              <a:t>(2/2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" y="891540"/>
            <a:ext cx="3427095" cy="2613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2415750" y="3198342"/>
            <a:ext cx="685800" cy="228601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cxnSp>
        <p:nvCxnSpPr>
          <p:cNvPr id="16" name="직선 화살표 연결선 15"/>
          <p:cNvCxnSpPr/>
          <p:nvPr/>
        </p:nvCxnSpPr>
        <p:spPr bwMode="auto">
          <a:xfrm flipH="1">
            <a:off x="4038600" y="3200400"/>
            <a:ext cx="609600" cy="83820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모서리가 둥근 직사각형 18"/>
          <p:cNvSpPr/>
          <p:nvPr/>
        </p:nvSpPr>
        <p:spPr>
          <a:xfrm>
            <a:off x="2409570" y="6036275"/>
            <a:ext cx="685800" cy="228601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131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24" y="1154488"/>
            <a:ext cx="3689139" cy="207514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3843120"/>
            <a:ext cx="3819508" cy="199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0"/>
          <p:cNvSpPr txBox="1"/>
          <p:nvPr/>
        </p:nvSpPr>
        <p:spPr bwMode="auto">
          <a:xfrm>
            <a:off x="8600303" y="1105046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SCS</a:t>
            </a:r>
            <a:r>
              <a:rPr lang="ko-KR" altLang="en-US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App</a:t>
            </a:r>
            <a:r>
              <a:rPr lang="ko-KR" altLang="en-US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Main screen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① </a:t>
            </a:r>
            <a:r>
              <a:rPr lang="en-US" altLang="ko-KR" sz="1000" kern="0" dirty="0" smtClean="0">
                <a:latin typeface="+mn-ea"/>
                <a:ea typeface="+mn-ea"/>
              </a:rPr>
              <a:t>Run SCS App by start menu in the program list or Icon in the wallpaper.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latin typeface="+mn-ea"/>
                <a:ea typeface="+mn-ea"/>
              </a:rPr>
              <a:t>② </a:t>
            </a:r>
            <a:r>
              <a:rPr lang="en-US" altLang="ko-KR" sz="1000" kern="0" dirty="0" smtClean="0">
                <a:latin typeface="+mn-ea"/>
                <a:ea typeface="+mn-ea"/>
              </a:rPr>
              <a:t>If Single Monitor, Log-in screen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latin typeface="+mn-ea"/>
                <a:ea typeface="+mn-ea"/>
              </a:rPr>
              <a:t>   would be displayed.</a:t>
            </a:r>
            <a:r>
              <a:rPr lang="ko-KR" altLang="en-US" sz="1000" kern="0" dirty="0" smtClean="0">
                <a:latin typeface="+mn-ea"/>
                <a:ea typeface="+mn-ea"/>
              </a:rPr>
              <a:t> </a:t>
            </a:r>
            <a:endParaRPr lang="en-US" altLang="ko-KR" sz="1000" kern="0" dirty="0" smtClean="0"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latin typeface="+mn-ea"/>
              </a:rPr>
              <a:t> 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latin typeface="+mn-ea"/>
              </a:rPr>
              <a:t>③ </a:t>
            </a:r>
            <a:r>
              <a:rPr lang="en-US" altLang="ko-KR" sz="1000" kern="0" dirty="0" smtClean="0">
                <a:latin typeface="+mn-ea"/>
              </a:rPr>
              <a:t>If </a:t>
            </a:r>
            <a:r>
              <a:rPr lang="en-US" altLang="ko-KR" sz="1000" kern="0" dirty="0" smtClean="0">
                <a:latin typeface="+mn-ea"/>
                <a:ea typeface="+mn-ea"/>
              </a:rPr>
              <a:t>multi monitor, Warning pop-up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latin typeface="+mn-ea"/>
                <a:ea typeface="+mn-ea"/>
              </a:rPr>
              <a:t>   would be displayed.</a:t>
            </a:r>
          </a:p>
          <a:p>
            <a:r>
              <a:rPr lang="en-US" altLang="ko-KR" sz="1000" kern="0" dirty="0" smtClean="0">
                <a:latin typeface="+mn-ea"/>
                <a:ea typeface="+mn-ea"/>
              </a:rPr>
              <a:t>    </a:t>
            </a:r>
            <a:r>
              <a:rPr lang="en-US" altLang="ko-KR" sz="1000" kern="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Multi monitor should not be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    allowed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during the test by </a:t>
            </a:r>
            <a:endParaRPr lang="en-US" altLang="ko-KR" sz="1000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    company policy</a:t>
            </a:r>
            <a:r>
              <a:rPr lang="en-US" altLang="ko-KR" sz="1000" kern="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latin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latin typeface="+mn-ea"/>
              </a:rPr>
              <a:t>④ </a:t>
            </a:r>
            <a:r>
              <a:rPr lang="en-US" altLang="ko-KR" sz="1000" kern="0" dirty="0" smtClean="0">
                <a:latin typeface="+mn-ea"/>
              </a:rPr>
              <a:t>Sub Monitor will be off after 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</a:rPr>
              <a:t> </a:t>
            </a:r>
            <a:r>
              <a:rPr lang="en-US" altLang="ko-KR" sz="1000" kern="0" dirty="0" smtClean="0">
                <a:latin typeface="+mn-ea"/>
              </a:rPr>
              <a:t>   selecting </a:t>
            </a:r>
            <a:r>
              <a:rPr lang="en-US" altLang="ko-KR" sz="1000" kern="0" dirty="0" smtClean="0">
                <a:latin typeface="+mn-ea"/>
                <a:ea typeface="+mn-ea"/>
              </a:rPr>
              <a:t>OK button, and log-in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latin typeface="+mn-ea"/>
                <a:ea typeface="+mn-ea"/>
              </a:rPr>
              <a:t>   screen will be displayed.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latin typeface="+mn-ea"/>
              </a:rPr>
              <a:t>⑤ </a:t>
            </a:r>
            <a:r>
              <a:rPr lang="en-US" altLang="ko-KR" sz="1000" kern="0" dirty="0" smtClean="0">
                <a:latin typeface="+mn-ea"/>
              </a:rPr>
              <a:t>If an user wants to change a </a:t>
            </a:r>
            <a:r>
              <a:rPr lang="en-US" altLang="ko-KR" sz="1000" kern="0" dirty="0" smtClean="0">
                <a:latin typeface="+mn-ea"/>
                <a:ea typeface="+mn-ea"/>
              </a:rPr>
              <a:t>main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latin typeface="+mn-ea"/>
                <a:ea typeface="+mn-ea"/>
              </a:rPr>
              <a:t>   monitor, he/she would close app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latin typeface="+mn-ea"/>
                <a:ea typeface="+mn-ea"/>
              </a:rPr>
              <a:t>   by selecting Cancel button, and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latin typeface="+mn-ea"/>
                <a:ea typeface="+mn-ea"/>
              </a:rPr>
              <a:t>   change monitor configuration in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latin typeface="+mn-ea"/>
                <a:ea typeface="+mn-ea"/>
              </a:rPr>
              <a:t>   the Windows setting.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latin typeface="+mn-ea"/>
                <a:ea typeface="+mn-ea"/>
              </a:rPr>
              <a:t>   Run App again.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</a:rPr>
              <a:t>. Run the SCS app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5" r="36490"/>
          <a:stretch/>
        </p:blipFill>
        <p:spPr bwMode="auto">
          <a:xfrm>
            <a:off x="1047245" y="1790700"/>
            <a:ext cx="1750228" cy="264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0"/>
            <a:ext cx="2125277" cy="126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모서리가 둥근 직사각형 7"/>
          <p:cNvSpPr/>
          <p:nvPr/>
        </p:nvSpPr>
        <p:spPr>
          <a:xfrm>
            <a:off x="1066800" y="1752600"/>
            <a:ext cx="1371600" cy="323849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4401" y="4610815"/>
            <a:ext cx="685800" cy="838200"/>
          </a:xfrm>
          <a:prstGeom prst="round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34778" y="1028700"/>
            <a:ext cx="3346622" cy="5067300"/>
          </a:xfrm>
          <a:prstGeom prst="round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5400" y="9297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70338" y="1154488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410200" y="5448302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71338" y="3734004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77000" y="5458541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 flipV="1">
            <a:off x="3733800" y="2286000"/>
            <a:ext cx="457200" cy="990600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직선 화살표 연결선 17"/>
          <p:cNvCxnSpPr/>
          <p:nvPr/>
        </p:nvCxnSpPr>
        <p:spPr bwMode="auto">
          <a:xfrm>
            <a:off x="3733800" y="3623360"/>
            <a:ext cx="609600" cy="815289"/>
          </a:xfrm>
          <a:prstGeom prst="straightConnector1">
            <a:avLst/>
          </a:prstGeom>
          <a:solidFill>
            <a:srgbClr val="FF6699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 bwMode="auto">
          <a:xfrm>
            <a:off x="3144795" y="4927413"/>
            <a:ext cx="1581129" cy="28814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ko-KR" sz="1400" kern="0" dirty="0" smtClean="0">
                <a:latin typeface="+mn-ea"/>
                <a:ea typeface="+mn-ea"/>
                <a:cs typeface="+mj-cs"/>
              </a:rPr>
              <a:t>If Multi monitor</a:t>
            </a:r>
            <a:r>
              <a:rPr lang="en-US" altLang="ko-KR" sz="1400" kern="0" dirty="0">
                <a:latin typeface="+mn-ea"/>
              </a:rPr>
              <a:t> ? </a:t>
            </a:r>
            <a:endParaRPr kumimoji="1" lang="ko-KR" altLang="en-US" sz="140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3134966" y="1903912"/>
            <a:ext cx="1654868" cy="28814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horz" wrap="none" lIns="36000" tIns="36000" rIns="36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ko-KR" sz="1400" kern="0" dirty="0" smtClean="0">
                <a:latin typeface="+mn-ea"/>
                <a:ea typeface="+mn-ea"/>
                <a:cs typeface="+mj-cs"/>
              </a:rPr>
              <a:t>If Single monitor</a:t>
            </a:r>
            <a:r>
              <a:rPr lang="en-US" altLang="ko-KR" sz="1400" kern="0" dirty="0" smtClean="0">
                <a:latin typeface="+mn-ea"/>
              </a:rPr>
              <a:t> </a:t>
            </a:r>
            <a:r>
              <a:rPr lang="en-US" altLang="ko-KR" sz="1400" kern="0" dirty="0">
                <a:latin typeface="+mn-ea"/>
              </a:rPr>
              <a:t>? </a:t>
            </a:r>
            <a:endParaRPr kumimoji="1" lang="ko-KR" altLang="en-US" sz="1400" i="0" u="none" strike="noStrike" kern="0" cap="none" spc="0" normalizeH="0" baseline="0" noProof="0" dirty="0" err="1" smtClean="0">
              <a:ln>
                <a:noFill/>
              </a:ln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720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S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SCS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App Login screen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 smtClean="0">
                <a:solidFill>
                  <a:srgbClr val="FF0000"/>
                </a:solidFill>
                <a:latin typeface="+mn-ea"/>
                <a:ea typeface="+mn-ea"/>
              </a:rPr>
              <a:t>① Input E-mail address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 - SEC employee :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    ex) tom@samsung.com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 - Candidate 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  <a:ea typeface="+mn-ea"/>
              </a:rPr>
              <a:t>     ex) tom@google.com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 smtClean="0">
                <a:solidFill>
                  <a:srgbClr val="FF0000"/>
                </a:solidFill>
                <a:latin typeface="+mn-ea"/>
                <a:ea typeface="+mn-ea"/>
              </a:rPr>
              <a:t>② Input </a:t>
            </a:r>
            <a:r>
              <a:rPr lang="en-US" altLang="ko-KR" sz="1000" b="1" kern="0" dirty="0" err="1" smtClean="0">
                <a:solidFill>
                  <a:srgbClr val="FF0000"/>
                </a:solidFill>
                <a:latin typeface="+mn-ea"/>
                <a:ea typeface="+mn-ea"/>
              </a:rPr>
              <a:t>Emp</a:t>
            </a:r>
            <a:r>
              <a:rPr lang="en-US" altLang="ko-KR" sz="1000" b="1" kern="0" dirty="0" smtClean="0">
                <a:solidFill>
                  <a:srgbClr val="FF0000"/>
                </a:solidFill>
                <a:latin typeface="+mn-ea"/>
                <a:ea typeface="+mn-ea"/>
              </a:rPr>
              <a:t> No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>
                <a:solidFill>
                  <a:prstClr val="black"/>
                </a:solidFill>
                <a:latin typeface="+mn-ea"/>
              </a:rPr>
              <a:t> - SEC employee : </a:t>
            </a:r>
            <a:r>
              <a:rPr lang="en-US" altLang="ko-KR" sz="1000" b="1" kern="0" dirty="0" err="1" smtClean="0">
                <a:solidFill>
                  <a:prstClr val="black"/>
                </a:solidFill>
                <a:latin typeface="+mn-ea"/>
              </a:rPr>
              <a:t>Emp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</a:rPr>
              <a:t> No.(GEN)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b="1" kern="0" dirty="0">
              <a:solidFill>
                <a:prstClr val="black"/>
              </a:solidFill>
              <a:latin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b="1" kern="0" dirty="0">
                <a:solidFill>
                  <a:prstClr val="black"/>
                </a:solidFill>
                <a:latin typeface="+mn-ea"/>
              </a:rPr>
              <a:t>- Candidate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</a:rPr>
              <a:t>: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b="1" kern="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b="1" kern="0" dirty="0" smtClean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sz="1000" b="1" kern="0" dirty="0" smtClean="0">
                <a:solidFill>
                  <a:srgbClr val="0000FF"/>
                </a:solidFill>
                <a:latin typeface="+mn-ea"/>
              </a:rPr>
              <a:t>Interviewer will give a ID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b="1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③ Login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④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Help about SCS App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</a:rPr>
              <a:t>⑤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Close App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 Login</a:t>
            </a:r>
            <a:endParaRPr lang="ko-KR" altLang="en-US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011010"/>
            <a:ext cx="8077201" cy="454342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8382000" y="9450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798278" y="9450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4212902" cy="302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타원 22"/>
          <p:cNvSpPr/>
          <p:nvPr/>
        </p:nvSpPr>
        <p:spPr>
          <a:xfrm>
            <a:off x="4295750" y="35814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295750" y="38100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898000" y="35358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43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09336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SCS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App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Agreements with using privacy information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solidFill>
                  <a:prstClr val="black"/>
                </a:solidFill>
                <a:latin typeface="+mn-ea"/>
                <a:ea typeface="+mn-ea"/>
              </a:rPr>
              <a:t>①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Samsung Privacy Policy agreement</a:t>
            </a: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solidFill>
                  <a:prstClr val="black"/>
                </a:solidFill>
                <a:latin typeface="+mn-ea"/>
                <a:ea typeface="+mn-ea"/>
              </a:rPr>
              <a:t> 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-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Private agreement process 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according to Privacy policy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② Information Security Pledge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agreement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- Non disclosure agreements about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all information about SCS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including questions. 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③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Check if agree</a:t>
            </a:r>
            <a:endParaRPr lang="en-US" altLang="ko-KR" sz="1000" kern="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j-ea"/>
                <a:ea typeface="+mj-ea"/>
              </a:rPr>
              <a:t>④ Check if agree. Start test after 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j-ea"/>
                <a:ea typeface="+mj-ea"/>
              </a:rPr>
              <a:t>   checking agreements.</a:t>
            </a:r>
          </a:p>
          <a:p>
            <a:pPr eaLnBrk="0" hangingPunct="0">
              <a:lnSpc>
                <a:spcPts val="1600"/>
              </a:lnSpc>
            </a:pPr>
            <a:endParaRPr lang="en-US" altLang="ko-KR" sz="1000" kern="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⑤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If an user does not want to agree,  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please close SCS app or clicking</a:t>
            </a:r>
            <a:b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the Disagree button. In this case,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he/she cannot perform SCS.</a:t>
            </a:r>
          </a:p>
        </p:txBody>
      </p:sp>
      <p:sp>
        <p:nvSpPr>
          <p:cNvPr id="6" name="제목 4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 Agreement to Privacy Policy &amp; Info. Security Pledge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89" y="1378123"/>
            <a:ext cx="7053944" cy="403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/>
          <p:cNvSpPr/>
          <p:nvPr/>
        </p:nvSpPr>
        <p:spPr>
          <a:xfrm>
            <a:off x="1828800" y="1845128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199580" y="3227616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97980" y="4867973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433872" y="5397256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198861" y="4866944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162324" y="817767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024428" y="5397256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848600" y="43434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848600" y="29718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7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128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85420" y="69600"/>
            <a:ext cx="10643400" cy="54000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</a:rPr>
              <a:t>. Select Problem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4" name="TextBox 20"/>
          <p:cNvSpPr txBox="1"/>
          <p:nvPr/>
        </p:nvSpPr>
        <p:spPr bwMode="auto">
          <a:xfrm>
            <a:off x="8610600" y="1105063"/>
            <a:ext cx="2412000" cy="53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2000" bIns="3600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견고딕" pitchFamily="18" charset="-127"/>
                <a:ea typeface="견고딕" pitchFamily="18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Summary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Problem Screen</a:t>
            </a: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Contents</a:t>
            </a: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: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①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Test Guide</a:t>
            </a: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>
                <a:solidFill>
                  <a:prstClr val="black"/>
                </a:solidFill>
                <a:latin typeface="+mn-ea"/>
                <a:ea typeface="+mn-ea"/>
              </a:rPr>
              <a:t>②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Test FAQ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③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System Manual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④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Notice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⑤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Test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Time (From ~ To)</a:t>
            </a:r>
            <a:endParaRPr lang="ko-KR" altLang="en-US" sz="1000" kern="0" dirty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⑥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Test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remaining Time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- Apply to all examinees equally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  (Irrelevant to personal login time)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- Report answers before closing time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   (Impossible to report answers 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after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    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closing time) 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⑦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Status By Problem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  Status by reporting answers,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   Elapsed time</a:t>
            </a:r>
          </a:p>
          <a:p>
            <a:pPr eaLnBrk="0" hangingPunct="0">
              <a:lnSpc>
                <a:spcPts val="1600"/>
              </a:lnSpc>
            </a:pPr>
            <a:r>
              <a:rPr lang="ko-KR" altLang="en-US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⑧ </a:t>
            </a:r>
            <a:r>
              <a:rPr lang="en-US" altLang="ko-KR" sz="1000" kern="0" dirty="0">
                <a:solidFill>
                  <a:srgbClr val="0000FF"/>
                </a:solidFill>
                <a:latin typeface="+mn-ea"/>
                <a:ea typeface="+mn-ea"/>
              </a:rPr>
              <a:t>Select a problem &amp; Start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srgbClr val="0000FF"/>
                </a:solidFill>
                <a:latin typeface="+mn-ea"/>
                <a:ea typeface="+mn-ea"/>
              </a:rPr>
              <a:t>    If problems are more than 2, a user     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srgbClr val="0000FF"/>
                </a:solidFill>
                <a:latin typeface="+mn-ea"/>
                <a:ea typeface="+mn-ea"/>
              </a:rPr>
              <a:t>    should solve them in order.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⑨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End test and move to survey screen</a:t>
            </a:r>
            <a:endParaRPr lang="en-US" altLang="ko-KR" sz="1000" kern="0" dirty="0" smtClean="0">
              <a:solidFill>
                <a:prstClr val="black"/>
              </a:solidFill>
              <a:latin typeface="+mn-ea"/>
              <a:ea typeface="+mn-ea"/>
            </a:endParaRP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⑩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Change a language </a:t>
            </a:r>
          </a:p>
          <a:p>
            <a:pPr eaLnBrk="0" hangingPunct="0">
              <a:lnSpc>
                <a:spcPts val="1600"/>
              </a:lnSpc>
            </a:pP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     (Korean </a:t>
            </a:r>
            <a:r>
              <a:rPr lang="ko-KR" altLang="en-US" sz="1000" kern="0" dirty="0">
                <a:solidFill>
                  <a:prstClr val="black"/>
                </a:solidFill>
                <a:latin typeface="+mn-ea"/>
                <a:ea typeface="+mn-ea"/>
              </a:rPr>
              <a:t>↔ </a:t>
            </a:r>
            <a:r>
              <a:rPr lang="en-US" altLang="ko-KR" sz="1000" kern="0" dirty="0">
                <a:solidFill>
                  <a:prstClr val="black"/>
                </a:solidFill>
                <a:latin typeface="+mn-ea"/>
                <a:ea typeface="+mn-ea"/>
              </a:rPr>
              <a:t>English</a:t>
            </a:r>
            <a:r>
              <a:rPr lang="en-US" altLang="ko-KR" sz="1000" kern="0" dirty="0" smtClean="0">
                <a:solidFill>
                  <a:prstClr val="black"/>
                </a:solidFill>
                <a:latin typeface="+mn-ea"/>
                <a:ea typeface="+mn-ea"/>
              </a:rPr>
              <a:t>)</a:t>
            </a:r>
            <a:endParaRPr lang="en-US" altLang="ko-KR" sz="1000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66700" y="1403605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23900" y="1413585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17150" y="1413585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2000" y="1820677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16150" y="2050679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73995" y="2347356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73995" y="29718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063800" y="2088377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34000" y="2590800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25800" y="1403605"/>
            <a:ext cx="198000" cy="1980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kumimoji="0" lang="ko-KR" altLang="en-US" sz="1100" b="1" kern="0" dirty="0" smtClean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05700" y="1137068"/>
            <a:ext cx="838200" cy="266537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261800" y="2054109"/>
            <a:ext cx="838200" cy="266537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67200" y="2545357"/>
            <a:ext cx="1114425" cy="274044"/>
          </a:xfrm>
          <a:prstGeom prst="round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ko-KR" altLang="en-US" sz="1000" dirty="0" smtClean="0">
              <a:latin typeface="+mn-ea"/>
              <a:ea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3" r="18063" b="-34347"/>
          <a:stretch/>
        </p:blipFill>
        <p:spPr>
          <a:xfrm>
            <a:off x="255292" y="6129926"/>
            <a:ext cx="8175293" cy="2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lumMod val="20000"/>
            <a:lumOff val="80000"/>
          </a:schemeClr>
        </a:solidFill>
        <a:ln w="9525">
          <a:solidFill>
            <a:schemeClr val="bg1">
              <a:lumMod val="50000"/>
            </a:schemeClr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square" lIns="0" tIns="0" rIns="0" bIns="0" rtlCol="0" anchor="ctr">
        <a:noAutofit/>
      </a:bodyPr>
      <a:lstStyle>
        <a:defPPr algn="ctr">
          <a:defRPr sz="1000" dirty="0" smtClean="0">
            <a:latin typeface="+mn-ea"/>
            <a:ea typeface="+mn-ea"/>
          </a:defRPr>
        </a:defPPr>
      </a:lstStyle>
    </a:spDef>
    <a:lnDef>
      <a:spPr bwMode="auto">
        <a:solidFill>
          <a:srgbClr val="FF6699"/>
        </a:solidFill>
        <a:ln w="6350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36000" tIns="36000" rIns="36000" bIns="36000" numCol="1" rtlCol="0" anchor="ctr" anchorCtr="0" compatLnSpc="1">
        <a:prstTxWarp prst="textNoShape">
          <a:avLst/>
        </a:prstTxWarp>
        <a:spAutoFit/>
      </a:bodyPr>
      <a:lstStyle>
        <a:defPPr marL="0" marR="0" indent="0" defTabSz="914400" rtl="0" eaLnBrk="0" fontAlgn="base" latinLnBrk="1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40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latin typeface="+mn-ea"/>
            <a:ea typeface="+mn-ea"/>
            <a:cs typeface="+mj-cs"/>
          </a:defRPr>
        </a:defPPr>
      </a:lstStyle>
    </a:tx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0E1C4F775C6243B43104CDEC3B88FF" ma:contentTypeVersion="0" ma:contentTypeDescription="Create a new document." ma:contentTypeScope="" ma:versionID="b024d03430c05bef2467315711841cd5">
  <xsd:schema xmlns:xsd="http://www.w3.org/2001/XMLSchema" xmlns:p="http://schemas.microsoft.com/office/2006/metadata/properties" targetNamespace="http://schemas.microsoft.com/office/2006/metadata/properties" ma:root="true" ma:fieldsID="8d669a72d772829441ec536e6d053e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4B261A1-787C-4DFC-808E-365BDE68EF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A5B55A-E8FF-4E46-932A-E0C06F330E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29A6C5BA-D383-440E-B292-60E8052F6FEF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71489</TotalTime>
  <Words>1750</Words>
  <Application>Microsoft Office PowerPoint</Application>
  <PresentationFormat>Custom</PresentationFormat>
  <Paragraphs>407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맑은 고딕</vt:lpstr>
      <vt:lpstr>Arial</vt:lpstr>
      <vt:lpstr>굴림</vt:lpstr>
      <vt:lpstr>Lucida Sans Unicode</vt:lpstr>
      <vt:lpstr>견고딕</vt:lpstr>
      <vt:lpstr>훈민견고딕</vt:lpstr>
      <vt:lpstr>기본 디자인</vt:lpstr>
      <vt:lpstr>SCS User Guide</vt:lpstr>
      <vt:lpstr>Contents</vt:lpstr>
      <vt:lpstr>1. Overview</vt:lpstr>
      <vt:lpstr>PowerPoint Presentation</vt:lpstr>
      <vt:lpstr>2. Download &amp; Install the SW Certificate App – Install (2/2)</vt:lpstr>
      <vt:lpstr>3. Run the SCS app</vt:lpstr>
      <vt:lpstr>4. Login</vt:lpstr>
      <vt:lpstr>5. Agreement to Privacy Policy &amp; Info. Security Pledge</vt:lpstr>
      <vt:lpstr>6. Select Problem </vt:lpstr>
      <vt:lpstr>7. Solve Problem (1/6)</vt:lpstr>
      <vt:lpstr>7. Solve Problem (2/6)</vt:lpstr>
      <vt:lpstr>7. Solve Problem (3/6)</vt:lpstr>
      <vt:lpstr>7. Solve Problem (4/6)</vt:lpstr>
      <vt:lpstr>7. Solve Problem (5/6)</vt:lpstr>
      <vt:lpstr>PowerPoint Presentation</vt:lpstr>
      <vt:lpstr>8. End Test &amp; Close SCS App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OSRC</dc:title>
  <dc:creator>이재용/CMS운영4그룹/선임/삼성SDS</dc:creator>
  <dc:description>SW Platform Team용 Template</dc:description>
  <cp:lastModifiedBy>Arvind Kumar Yadav/IRO /SWA Office/Professional/Sams</cp:lastModifiedBy>
  <cp:revision>6028</cp:revision>
  <cp:lastPrinted>1601-01-01T00:00:00Z</cp:lastPrinted>
  <dcterms:created xsi:type="dcterms:W3CDTF">1601-01-01T00:00:00Z</dcterms:created>
  <dcterms:modified xsi:type="dcterms:W3CDTF">2024-07-29T03:36:17Z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ContentTypeId">
    <vt:lpwstr>0x010100060E1C4F775C6243B43104CDEC3B88FF</vt:lpwstr>
  </property>
</Properties>
</file>